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  <p:sldMasterId id="2147483698" r:id="rId2"/>
  </p:sldMasterIdLst>
  <p:notesMasterIdLst>
    <p:notesMasterId r:id="rId226"/>
  </p:notesMasterIdLst>
  <p:sldIdLst>
    <p:sldId id="256" r:id="rId3"/>
    <p:sldId id="326" r:id="rId4"/>
    <p:sldId id="257" r:id="rId5"/>
    <p:sldId id="258" r:id="rId6"/>
    <p:sldId id="259" r:id="rId7"/>
    <p:sldId id="262" r:id="rId8"/>
    <p:sldId id="327" r:id="rId9"/>
    <p:sldId id="263" r:id="rId10"/>
    <p:sldId id="328" r:id="rId11"/>
    <p:sldId id="330" r:id="rId12"/>
    <p:sldId id="332" r:id="rId13"/>
    <p:sldId id="331" r:id="rId14"/>
    <p:sldId id="329" r:id="rId15"/>
    <p:sldId id="333" r:id="rId16"/>
    <p:sldId id="260" r:id="rId17"/>
    <p:sldId id="261" r:id="rId18"/>
    <p:sldId id="264" r:id="rId19"/>
    <p:sldId id="265" r:id="rId20"/>
    <p:sldId id="344" r:id="rId21"/>
    <p:sldId id="345" r:id="rId22"/>
    <p:sldId id="346" r:id="rId23"/>
    <p:sldId id="347" r:id="rId24"/>
    <p:sldId id="348" r:id="rId25"/>
    <p:sldId id="349" r:id="rId26"/>
    <p:sldId id="266" r:id="rId27"/>
    <p:sldId id="267" r:id="rId28"/>
    <p:sldId id="268" r:id="rId29"/>
    <p:sldId id="350" r:id="rId30"/>
    <p:sldId id="351" r:id="rId31"/>
    <p:sldId id="352" r:id="rId32"/>
    <p:sldId id="353" r:id="rId33"/>
    <p:sldId id="302" r:id="rId34"/>
    <p:sldId id="354" r:id="rId35"/>
    <p:sldId id="498" r:id="rId36"/>
    <p:sldId id="270" r:id="rId37"/>
    <p:sldId id="500" r:id="rId38"/>
    <p:sldId id="282" r:id="rId39"/>
    <p:sldId id="503" r:id="rId40"/>
    <p:sldId id="283" r:id="rId41"/>
    <p:sldId id="365" r:id="rId42"/>
    <p:sldId id="506" r:id="rId43"/>
    <p:sldId id="507" r:id="rId44"/>
    <p:sldId id="508" r:id="rId45"/>
    <p:sldId id="509" r:id="rId46"/>
    <p:sldId id="510" r:id="rId47"/>
    <p:sldId id="511" r:id="rId48"/>
    <p:sldId id="512" r:id="rId49"/>
    <p:sldId id="513" r:id="rId50"/>
    <p:sldId id="271" r:id="rId51"/>
    <p:sldId id="370" r:id="rId52"/>
    <p:sldId id="366" r:id="rId53"/>
    <p:sldId id="367" r:id="rId54"/>
    <p:sldId id="305" r:id="rId55"/>
    <p:sldId id="368" r:id="rId56"/>
    <p:sldId id="369" r:id="rId57"/>
    <p:sldId id="272" r:id="rId58"/>
    <p:sldId id="286" r:id="rId59"/>
    <p:sldId id="287" r:id="rId60"/>
    <p:sldId id="306" r:id="rId61"/>
    <p:sldId id="371" r:id="rId62"/>
    <p:sldId id="372" r:id="rId63"/>
    <p:sldId id="373" r:id="rId64"/>
    <p:sldId id="374" r:id="rId65"/>
    <p:sldId id="376" r:id="rId66"/>
    <p:sldId id="377" r:id="rId67"/>
    <p:sldId id="499" r:id="rId68"/>
    <p:sldId id="379" r:id="rId69"/>
    <p:sldId id="380" r:id="rId70"/>
    <p:sldId id="381" r:id="rId71"/>
    <p:sldId id="383" r:id="rId72"/>
    <p:sldId id="382" r:id="rId73"/>
    <p:sldId id="384" r:id="rId74"/>
    <p:sldId id="389" r:id="rId75"/>
    <p:sldId id="390" r:id="rId76"/>
    <p:sldId id="273" r:id="rId77"/>
    <p:sldId id="288" r:id="rId78"/>
    <p:sldId id="289" r:id="rId79"/>
    <p:sldId id="391" r:id="rId80"/>
    <p:sldId id="392" r:id="rId81"/>
    <p:sldId id="307" r:id="rId82"/>
    <p:sldId id="502" r:id="rId83"/>
    <p:sldId id="393" r:id="rId84"/>
    <p:sldId id="394" r:id="rId85"/>
    <p:sldId id="395" r:id="rId86"/>
    <p:sldId id="396" r:id="rId87"/>
    <p:sldId id="397" r:id="rId88"/>
    <p:sldId id="398" r:id="rId89"/>
    <p:sldId id="399" r:id="rId90"/>
    <p:sldId id="501" r:id="rId91"/>
    <p:sldId id="505" r:id="rId92"/>
    <p:sldId id="274" r:id="rId93"/>
    <p:sldId id="290" r:id="rId94"/>
    <p:sldId id="291" r:id="rId95"/>
    <p:sldId id="308" r:id="rId96"/>
    <p:sldId id="401" r:id="rId97"/>
    <p:sldId id="402" r:id="rId98"/>
    <p:sldId id="403" r:id="rId99"/>
    <p:sldId id="404" r:id="rId100"/>
    <p:sldId id="405" r:id="rId101"/>
    <p:sldId id="406" r:id="rId102"/>
    <p:sldId id="407" r:id="rId103"/>
    <p:sldId id="411" r:id="rId104"/>
    <p:sldId id="408" r:id="rId105"/>
    <p:sldId id="409" r:id="rId106"/>
    <p:sldId id="410" r:id="rId107"/>
    <p:sldId id="412" r:id="rId108"/>
    <p:sldId id="413" r:id="rId109"/>
    <p:sldId id="414" r:id="rId110"/>
    <p:sldId id="416" r:id="rId111"/>
    <p:sldId id="415" r:id="rId112"/>
    <p:sldId id="275" r:id="rId113"/>
    <p:sldId id="292" r:id="rId114"/>
    <p:sldId id="293" r:id="rId115"/>
    <p:sldId id="309" r:id="rId116"/>
    <p:sldId id="454" r:id="rId117"/>
    <p:sldId id="455" r:id="rId118"/>
    <p:sldId id="456" r:id="rId119"/>
    <p:sldId id="457" r:id="rId120"/>
    <p:sldId id="458" r:id="rId121"/>
    <p:sldId id="459" r:id="rId122"/>
    <p:sldId id="462" r:id="rId123"/>
    <p:sldId id="460" r:id="rId124"/>
    <p:sldId id="461" r:id="rId125"/>
    <p:sldId id="463" r:id="rId126"/>
    <p:sldId id="464" r:id="rId127"/>
    <p:sldId id="466" r:id="rId128"/>
    <p:sldId id="514" r:id="rId129"/>
    <p:sldId id="467" r:id="rId130"/>
    <p:sldId id="468" r:id="rId131"/>
    <p:sldId id="469" r:id="rId132"/>
    <p:sldId id="470" r:id="rId133"/>
    <p:sldId id="471" r:id="rId134"/>
    <p:sldId id="472" r:id="rId135"/>
    <p:sldId id="473" r:id="rId136"/>
    <p:sldId id="474" r:id="rId137"/>
    <p:sldId id="475" r:id="rId138"/>
    <p:sldId id="476" r:id="rId139"/>
    <p:sldId id="477" r:id="rId140"/>
    <p:sldId id="478" r:id="rId141"/>
    <p:sldId id="479" r:id="rId142"/>
    <p:sldId id="480" r:id="rId143"/>
    <p:sldId id="483" r:id="rId144"/>
    <p:sldId id="481" r:id="rId145"/>
    <p:sldId id="276" r:id="rId146"/>
    <p:sldId id="419" r:id="rId147"/>
    <p:sldId id="417" r:id="rId148"/>
    <p:sldId id="418" r:id="rId149"/>
    <p:sldId id="294" r:id="rId150"/>
    <p:sldId id="421" r:id="rId151"/>
    <p:sldId id="420" r:id="rId152"/>
    <p:sldId id="422" r:id="rId153"/>
    <p:sldId id="423" r:id="rId154"/>
    <p:sldId id="424" r:id="rId155"/>
    <p:sldId id="425" r:id="rId156"/>
    <p:sldId id="426" r:id="rId157"/>
    <p:sldId id="427" r:id="rId158"/>
    <p:sldId id="428" r:id="rId159"/>
    <p:sldId id="429" r:id="rId160"/>
    <p:sldId id="430" r:id="rId161"/>
    <p:sldId id="431" r:id="rId162"/>
    <p:sldId id="434" r:id="rId163"/>
    <p:sldId id="433" r:id="rId164"/>
    <p:sldId id="432" r:id="rId165"/>
    <p:sldId id="435" r:id="rId166"/>
    <p:sldId id="436" r:id="rId167"/>
    <p:sldId id="437" r:id="rId168"/>
    <p:sldId id="438" r:id="rId169"/>
    <p:sldId id="439" r:id="rId170"/>
    <p:sldId id="440" r:id="rId171"/>
    <p:sldId id="441" r:id="rId172"/>
    <p:sldId id="442" r:id="rId173"/>
    <p:sldId id="443" r:id="rId174"/>
    <p:sldId id="444" r:id="rId175"/>
    <p:sldId id="445" r:id="rId176"/>
    <p:sldId id="446" r:id="rId177"/>
    <p:sldId id="447" r:id="rId178"/>
    <p:sldId id="448" r:id="rId179"/>
    <p:sldId id="449" r:id="rId180"/>
    <p:sldId id="450" r:id="rId181"/>
    <p:sldId id="451" r:id="rId182"/>
    <p:sldId id="452" r:id="rId183"/>
    <p:sldId id="453" r:id="rId184"/>
    <p:sldId id="277" r:id="rId185"/>
    <p:sldId id="296" r:id="rId186"/>
    <p:sldId id="297" r:id="rId187"/>
    <p:sldId id="311" r:id="rId188"/>
    <p:sldId id="484" r:id="rId189"/>
    <p:sldId id="485" r:id="rId190"/>
    <p:sldId id="486" r:id="rId191"/>
    <p:sldId id="487" r:id="rId192"/>
    <p:sldId id="488" r:id="rId193"/>
    <p:sldId id="489" r:id="rId194"/>
    <p:sldId id="490" r:id="rId195"/>
    <p:sldId id="491" r:id="rId196"/>
    <p:sldId id="492" r:id="rId197"/>
    <p:sldId id="493" r:id="rId198"/>
    <p:sldId id="495" r:id="rId199"/>
    <p:sldId id="496" r:id="rId200"/>
    <p:sldId id="497" r:id="rId201"/>
    <p:sldId id="278" r:id="rId202"/>
    <p:sldId id="298" r:id="rId203"/>
    <p:sldId id="299" r:id="rId204"/>
    <p:sldId id="312" r:id="rId205"/>
    <p:sldId id="314" r:id="rId206"/>
    <p:sldId id="315" r:id="rId207"/>
    <p:sldId id="318" r:id="rId208"/>
    <p:sldId id="317" r:id="rId209"/>
    <p:sldId id="316" r:id="rId210"/>
    <p:sldId id="323" r:id="rId211"/>
    <p:sldId id="322" r:id="rId212"/>
    <p:sldId id="321" r:id="rId213"/>
    <p:sldId id="320" r:id="rId214"/>
    <p:sldId id="319" r:id="rId215"/>
    <p:sldId id="324" r:id="rId216"/>
    <p:sldId id="279" r:id="rId217"/>
    <p:sldId id="339" r:id="rId218"/>
    <p:sldId id="340" r:id="rId219"/>
    <p:sldId id="342" r:id="rId220"/>
    <p:sldId id="343" r:id="rId221"/>
    <p:sldId id="356" r:id="rId222"/>
    <p:sldId id="357" r:id="rId223"/>
    <p:sldId id="358" r:id="rId224"/>
    <p:sldId id="359" r:id="rId2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Közepesen sötét stílus 2 – 3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Közepesen sötét stílus 2 – 5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Közepesen sötét stílus 2 – 6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26" Type="http://schemas.openxmlformats.org/officeDocument/2006/relationships/notesMaster" Target="notesMasters/notesMaster1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81" Type="http://schemas.openxmlformats.org/officeDocument/2006/relationships/slide" Target="slides/slide179.xml"/><Relationship Id="rId216" Type="http://schemas.openxmlformats.org/officeDocument/2006/relationships/slide" Target="slides/slide214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slide" Target="slides/slide174.xml"/><Relationship Id="rId192" Type="http://schemas.openxmlformats.org/officeDocument/2006/relationships/slide" Target="slides/slide190.xml"/><Relationship Id="rId197" Type="http://schemas.openxmlformats.org/officeDocument/2006/relationships/slide" Target="slides/slide195.xml"/><Relationship Id="rId206" Type="http://schemas.openxmlformats.org/officeDocument/2006/relationships/slide" Target="slides/slide204.xml"/><Relationship Id="rId227" Type="http://schemas.openxmlformats.org/officeDocument/2006/relationships/presProps" Target="presProps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82" Type="http://schemas.openxmlformats.org/officeDocument/2006/relationships/slide" Target="slides/slide180.xml"/><Relationship Id="rId187" Type="http://schemas.openxmlformats.org/officeDocument/2006/relationships/slide" Target="slides/slide185.xml"/><Relationship Id="rId217" Type="http://schemas.openxmlformats.org/officeDocument/2006/relationships/slide" Target="slides/slide2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12" Type="http://schemas.openxmlformats.org/officeDocument/2006/relationships/slide" Target="slides/slide210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2" Type="http://schemas.openxmlformats.org/officeDocument/2006/relationships/slide" Target="slides/slide200.xml"/><Relationship Id="rId207" Type="http://schemas.openxmlformats.org/officeDocument/2006/relationships/slide" Target="slides/slide205.xml"/><Relationship Id="rId223" Type="http://schemas.openxmlformats.org/officeDocument/2006/relationships/slide" Target="slides/slide221.xml"/><Relationship Id="rId228" Type="http://schemas.openxmlformats.org/officeDocument/2006/relationships/viewProps" Target="viewProps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3" Type="http://schemas.openxmlformats.org/officeDocument/2006/relationships/slide" Target="slides/slide211.xml"/><Relationship Id="rId218" Type="http://schemas.openxmlformats.org/officeDocument/2006/relationships/slide" Target="slides/slide21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208" Type="http://schemas.openxmlformats.org/officeDocument/2006/relationships/slide" Target="slides/slide206.xml"/><Relationship Id="rId229" Type="http://schemas.openxmlformats.org/officeDocument/2006/relationships/theme" Target="theme/theme1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189" Type="http://schemas.openxmlformats.org/officeDocument/2006/relationships/slide" Target="slides/slide187.xml"/><Relationship Id="rId219" Type="http://schemas.openxmlformats.org/officeDocument/2006/relationships/slide" Target="slides/slide217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0" Type="http://schemas.openxmlformats.org/officeDocument/2006/relationships/tableStyles" Target="tableStyles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0" Type="http://schemas.openxmlformats.org/officeDocument/2006/relationships/slide" Target="slides/slide218.xml"/><Relationship Id="rId225" Type="http://schemas.openxmlformats.org/officeDocument/2006/relationships/slide" Target="slides/slide223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slide" Target="slides/slide213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211" Type="http://schemas.openxmlformats.org/officeDocument/2006/relationships/slide" Target="slides/slide20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0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wmf"/><Relationship Id="rId2" Type="http://schemas.openxmlformats.org/officeDocument/2006/relationships/image" Target="../media/image245.wmf"/><Relationship Id="rId1" Type="http://schemas.openxmlformats.org/officeDocument/2006/relationships/image" Target="../media/image244.wmf"/><Relationship Id="rId4" Type="http://schemas.openxmlformats.org/officeDocument/2006/relationships/image" Target="../media/image247.w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10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wmf"/><Relationship Id="rId2" Type="http://schemas.openxmlformats.org/officeDocument/2006/relationships/image" Target="../media/image251.wmf"/><Relationship Id="rId1" Type="http://schemas.openxmlformats.org/officeDocument/2006/relationships/image" Target="../media/image250.w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wmf"/></Relationships>
</file>

<file path=ppt/drawings/_rels/vmlDrawing10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wmf"/><Relationship Id="rId3" Type="http://schemas.openxmlformats.org/officeDocument/2006/relationships/image" Target="../media/image256.wmf"/><Relationship Id="rId7" Type="http://schemas.openxmlformats.org/officeDocument/2006/relationships/image" Target="../media/image260.wmf"/><Relationship Id="rId2" Type="http://schemas.openxmlformats.org/officeDocument/2006/relationships/image" Target="../media/image255.wmf"/><Relationship Id="rId1" Type="http://schemas.openxmlformats.org/officeDocument/2006/relationships/image" Target="../media/image254.wmf"/><Relationship Id="rId6" Type="http://schemas.openxmlformats.org/officeDocument/2006/relationships/image" Target="../media/image259.wmf"/><Relationship Id="rId5" Type="http://schemas.openxmlformats.org/officeDocument/2006/relationships/image" Target="../media/image258.wmf"/><Relationship Id="rId4" Type="http://schemas.openxmlformats.org/officeDocument/2006/relationships/image" Target="../media/image257.wmf"/></Relationships>
</file>

<file path=ppt/drawings/_rels/vmlDrawing10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wmf"/><Relationship Id="rId2" Type="http://schemas.openxmlformats.org/officeDocument/2006/relationships/image" Target="../media/image263.wmf"/><Relationship Id="rId1" Type="http://schemas.openxmlformats.org/officeDocument/2006/relationships/image" Target="../media/image262.w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wmf"/></Relationships>
</file>

<file path=ppt/drawings/_rels/vmlDrawing10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wmf"/><Relationship Id="rId2" Type="http://schemas.openxmlformats.org/officeDocument/2006/relationships/image" Target="../media/image267.wmf"/><Relationship Id="rId1" Type="http://schemas.openxmlformats.org/officeDocument/2006/relationships/image" Target="../media/image266.wmf"/><Relationship Id="rId4" Type="http://schemas.openxmlformats.org/officeDocument/2006/relationships/image" Target="../media/image269.wmf"/></Relationships>
</file>

<file path=ppt/drawings/_rels/vmlDrawing10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wmf"/><Relationship Id="rId1" Type="http://schemas.openxmlformats.org/officeDocument/2006/relationships/image" Target="../media/image27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4" Type="http://schemas.openxmlformats.org/officeDocument/2006/relationships/image" Target="../media/image84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wmf"/><Relationship Id="rId1" Type="http://schemas.openxmlformats.org/officeDocument/2006/relationships/image" Target="../media/image9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image" Target="../media/image116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wmf"/><Relationship Id="rId1" Type="http://schemas.openxmlformats.org/officeDocument/2006/relationships/image" Target="../media/image126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6" Type="http://schemas.openxmlformats.org/officeDocument/2006/relationships/image" Target="../media/image133.wmf"/><Relationship Id="rId5" Type="http://schemas.openxmlformats.org/officeDocument/2006/relationships/image" Target="../media/image132.wmf"/><Relationship Id="rId4" Type="http://schemas.openxmlformats.org/officeDocument/2006/relationships/image" Target="../media/image131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Relationship Id="rId5" Type="http://schemas.openxmlformats.org/officeDocument/2006/relationships/image" Target="../media/image140.wmf"/><Relationship Id="rId4" Type="http://schemas.openxmlformats.org/officeDocument/2006/relationships/image" Target="../media/image139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wmf"/><Relationship Id="rId1" Type="http://schemas.openxmlformats.org/officeDocument/2006/relationships/image" Target="../media/image144.wmf"/></Relationships>
</file>

<file path=ppt/drawings/_rels/vmlDrawing5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wmf"/><Relationship Id="rId2" Type="http://schemas.openxmlformats.org/officeDocument/2006/relationships/image" Target="../media/image149.wmf"/><Relationship Id="rId1" Type="http://schemas.openxmlformats.org/officeDocument/2006/relationships/image" Target="../media/image148.wmf"/></Relationships>
</file>

<file path=ppt/drawings/_rels/vmlDrawing5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wmf"/><Relationship Id="rId1" Type="http://schemas.openxmlformats.org/officeDocument/2006/relationships/image" Target="../media/image151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wmf"/><Relationship Id="rId1" Type="http://schemas.openxmlformats.org/officeDocument/2006/relationships/image" Target="../media/image158.wmf"/></Relationships>
</file>

<file path=ppt/drawings/_rels/vmlDrawing6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wmf"/><Relationship Id="rId1" Type="http://schemas.openxmlformats.org/officeDocument/2006/relationships/image" Target="../media/image160.wmf"/></Relationships>
</file>

<file path=ppt/drawings/_rels/vmlDrawing6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wmf"/><Relationship Id="rId1" Type="http://schemas.openxmlformats.org/officeDocument/2006/relationships/image" Target="../media/image162.wmf"/></Relationships>
</file>

<file path=ppt/drawings/_rels/vmlDrawing6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wmf"/><Relationship Id="rId1" Type="http://schemas.openxmlformats.org/officeDocument/2006/relationships/image" Target="../media/image162.wmf"/></Relationships>
</file>

<file path=ppt/drawings/_rels/vmlDrawing6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wmf"/><Relationship Id="rId1" Type="http://schemas.openxmlformats.org/officeDocument/2006/relationships/image" Target="../media/image165.wmf"/></Relationships>
</file>

<file path=ppt/drawings/_rels/vmlDrawing6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wmf"/><Relationship Id="rId1" Type="http://schemas.openxmlformats.org/officeDocument/2006/relationships/image" Target="../media/image166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wmf"/></Relationships>
</file>

<file path=ppt/drawings/_rels/vmlDrawing6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wmf"/><Relationship Id="rId1" Type="http://schemas.openxmlformats.org/officeDocument/2006/relationships/image" Target="../media/image169.wmf"/></Relationships>
</file>

<file path=ppt/drawings/_rels/vmlDrawing6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wmf"/><Relationship Id="rId1" Type="http://schemas.openxmlformats.org/officeDocument/2006/relationships/image" Target="../media/image17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7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wmf"/><Relationship Id="rId1" Type="http://schemas.openxmlformats.org/officeDocument/2006/relationships/image" Target="../media/image172.wmf"/></Relationships>
</file>

<file path=ppt/drawings/_rels/vmlDrawing7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wmf"/><Relationship Id="rId1" Type="http://schemas.openxmlformats.org/officeDocument/2006/relationships/image" Target="../media/image174.wmf"/></Relationships>
</file>

<file path=ppt/drawings/_rels/vmlDrawing7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wmf"/><Relationship Id="rId2" Type="http://schemas.openxmlformats.org/officeDocument/2006/relationships/image" Target="../media/image176.wmf"/><Relationship Id="rId1" Type="http://schemas.openxmlformats.org/officeDocument/2006/relationships/image" Target="../media/image175.wmf"/></Relationships>
</file>

<file path=ppt/drawings/_rels/vmlDrawing7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wmf"/><Relationship Id="rId2" Type="http://schemas.openxmlformats.org/officeDocument/2006/relationships/image" Target="../media/image179.wmf"/><Relationship Id="rId1" Type="http://schemas.openxmlformats.org/officeDocument/2006/relationships/image" Target="../media/image178.wmf"/><Relationship Id="rId4" Type="http://schemas.openxmlformats.org/officeDocument/2006/relationships/image" Target="../media/image181.wmf"/></Relationships>
</file>

<file path=ppt/drawings/_rels/vmlDrawing7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wmf"/><Relationship Id="rId2" Type="http://schemas.openxmlformats.org/officeDocument/2006/relationships/image" Target="../media/image183.wmf"/><Relationship Id="rId1" Type="http://schemas.openxmlformats.org/officeDocument/2006/relationships/image" Target="../media/image182.wmf"/><Relationship Id="rId4" Type="http://schemas.openxmlformats.org/officeDocument/2006/relationships/image" Target="../media/image185.wmf"/></Relationships>
</file>

<file path=ppt/drawings/_rels/vmlDrawing7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wmf"/><Relationship Id="rId2" Type="http://schemas.openxmlformats.org/officeDocument/2006/relationships/image" Target="../media/image187.wmf"/><Relationship Id="rId1" Type="http://schemas.openxmlformats.org/officeDocument/2006/relationships/image" Target="../media/image186.wmf"/></Relationships>
</file>

<file path=ppt/drawings/_rels/vmlDrawing7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wmf"/><Relationship Id="rId2" Type="http://schemas.openxmlformats.org/officeDocument/2006/relationships/image" Target="../media/image190.wmf"/><Relationship Id="rId1" Type="http://schemas.openxmlformats.org/officeDocument/2006/relationships/image" Target="../media/image189.wmf"/><Relationship Id="rId4" Type="http://schemas.openxmlformats.org/officeDocument/2006/relationships/image" Target="../media/image192.wmf"/></Relationships>
</file>

<file path=ppt/drawings/_rels/vmlDrawing7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wmf"/><Relationship Id="rId2" Type="http://schemas.openxmlformats.org/officeDocument/2006/relationships/image" Target="../media/image194.wmf"/><Relationship Id="rId1" Type="http://schemas.openxmlformats.org/officeDocument/2006/relationships/image" Target="../media/image193.wmf"/></Relationships>
</file>

<file path=ppt/drawings/_rels/vmlDrawing7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wmf"/><Relationship Id="rId2" Type="http://schemas.openxmlformats.org/officeDocument/2006/relationships/image" Target="../media/image197.wmf"/><Relationship Id="rId1" Type="http://schemas.openxmlformats.org/officeDocument/2006/relationships/image" Target="../media/image196.wmf"/><Relationship Id="rId4" Type="http://schemas.openxmlformats.org/officeDocument/2006/relationships/image" Target="../media/image199.wmf"/></Relationships>
</file>

<file path=ppt/drawings/_rels/vmlDrawing7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wmf"/><Relationship Id="rId2" Type="http://schemas.openxmlformats.org/officeDocument/2006/relationships/image" Target="../media/image201.wmf"/><Relationship Id="rId1" Type="http://schemas.openxmlformats.org/officeDocument/2006/relationships/image" Target="../media/image20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8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wmf"/><Relationship Id="rId2" Type="http://schemas.openxmlformats.org/officeDocument/2006/relationships/image" Target="../media/image204.wmf"/><Relationship Id="rId1" Type="http://schemas.openxmlformats.org/officeDocument/2006/relationships/image" Target="../media/image203.wmf"/><Relationship Id="rId4" Type="http://schemas.openxmlformats.org/officeDocument/2006/relationships/image" Target="../media/image206.w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wmf"/></Relationships>
</file>

<file path=ppt/drawings/_rels/vmlDrawing8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wmf"/><Relationship Id="rId2" Type="http://schemas.openxmlformats.org/officeDocument/2006/relationships/image" Target="../media/image187.wmf"/><Relationship Id="rId1" Type="http://schemas.openxmlformats.org/officeDocument/2006/relationships/image" Target="../media/image208.wmf"/></Relationships>
</file>

<file path=ppt/drawings/_rels/vmlDrawing8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wmf"/><Relationship Id="rId2" Type="http://schemas.openxmlformats.org/officeDocument/2006/relationships/image" Target="../media/image211.wmf"/><Relationship Id="rId1" Type="http://schemas.openxmlformats.org/officeDocument/2006/relationships/image" Target="../media/image210.wmf"/><Relationship Id="rId4" Type="http://schemas.openxmlformats.org/officeDocument/2006/relationships/image" Target="../media/image213.wmf"/></Relationships>
</file>

<file path=ppt/drawings/_rels/vmlDrawing8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wmf"/><Relationship Id="rId1" Type="http://schemas.openxmlformats.org/officeDocument/2006/relationships/image" Target="../media/image214.wmf"/></Relationships>
</file>

<file path=ppt/drawings/_rels/vmlDrawing8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wmf"/><Relationship Id="rId2" Type="http://schemas.openxmlformats.org/officeDocument/2006/relationships/image" Target="../media/image217.wmf"/><Relationship Id="rId1" Type="http://schemas.openxmlformats.org/officeDocument/2006/relationships/image" Target="../media/image216.wmf"/></Relationships>
</file>

<file path=ppt/drawings/_rels/vmlDrawing8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wmf"/><Relationship Id="rId1" Type="http://schemas.openxmlformats.org/officeDocument/2006/relationships/image" Target="../media/image219.wmf"/></Relationships>
</file>

<file path=ppt/drawings/_rels/vmlDrawing8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wmf"/><Relationship Id="rId1" Type="http://schemas.openxmlformats.org/officeDocument/2006/relationships/image" Target="../media/image221.wmf"/></Relationships>
</file>

<file path=ppt/drawings/_rels/vmlDrawing8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wmf"/><Relationship Id="rId1" Type="http://schemas.openxmlformats.org/officeDocument/2006/relationships/image" Target="../media/image223.wmf"/></Relationships>
</file>

<file path=ppt/drawings/_rels/vmlDrawing8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wmf"/><Relationship Id="rId2" Type="http://schemas.openxmlformats.org/officeDocument/2006/relationships/image" Target="../media/image226.wmf"/><Relationship Id="rId1" Type="http://schemas.openxmlformats.org/officeDocument/2006/relationships/image" Target="../media/image225.wmf"/><Relationship Id="rId4" Type="http://schemas.openxmlformats.org/officeDocument/2006/relationships/image" Target="../media/image22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9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wmf"/><Relationship Id="rId2" Type="http://schemas.openxmlformats.org/officeDocument/2006/relationships/image" Target="../media/image230.wmf"/><Relationship Id="rId1" Type="http://schemas.openxmlformats.org/officeDocument/2006/relationships/image" Target="../media/image229.w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w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wmf"/></Relationships>
</file>

<file path=ppt/drawings/_rels/vmlDrawing9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wmf"/><Relationship Id="rId1" Type="http://schemas.openxmlformats.org/officeDocument/2006/relationships/image" Target="../media/image234.w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w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wmf"/></Relationships>
</file>

<file path=ppt/drawings/_rels/vmlDrawing9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wmf"/><Relationship Id="rId2" Type="http://schemas.openxmlformats.org/officeDocument/2006/relationships/image" Target="../media/image239.wmf"/><Relationship Id="rId1" Type="http://schemas.openxmlformats.org/officeDocument/2006/relationships/image" Target="../media/image238.w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w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w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CAE11-CFBF-4E30-8AFD-667D48A4ADD2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DB4082-FED1-4722-B65B-C485A687E3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573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Ezt javítottam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DB4082-FED1-4722-B65B-C485A687E386}" type="slidenum">
              <a:rPr lang="en-GB" smtClean="0">
                <a:solidFill>
                  <a:prstClr val="black"/>
                </a:solidFill>
              </a:rPr>
              <a:pPr/>
              <a:t>127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280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u-HU" dirty="0" smtClean="0"/>
              <a:t>Mintacím szerkesztése</a:t>
            </a:r>
            <a:endParaRPr lang="en-GB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chemeClr val="bg2"/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dirty="0" smtClean="0"/>
              <a:t>Alcím mintájának szerkesztése</a:t>
            </a:r>
            <a:endParaRPr lang="en-GB" dirty="0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83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3801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414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Cím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9624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u-HU" dirty="0" smtClean="0"/>
              <a:t>Mintacím szerkesztése</a:t>
            </a:r>
            <a:endParaRPr lang="en-GB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chemeClr val="bg2"/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dirty="0" smtClean="0"/>
              <a:t>Alcím mintájának szerkesztése</a:t>
            </a:r>
            <a:endParaRPr lang="en-GB" dirty="0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FFD580"/>
                </a:solidFill>
              </a:rPr>
              <a:pPr/>
              <a:t>‹#›</a:t>
            </a:fld>
            <a:endParaRPr lang="en-GB" dirty="0">
              <a:solidFill>
                <a:srgbClr val="FFD5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1231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ekerekített téglalap 5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10" name="Cím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7" name="Téglalap 6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Tartalom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8815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scene3d>
            <a:camera prst="orthographicFront"/>
            <a:lightRig rig="threePt" dir="t"/>
          </a:scene3d>
        </p:spPr>
        <p:txBody>
          <a:bodyPr anchor="t">
            <a:normAutofit/>
          </a:bodyPr>
          <a:lstStyle>
            <a:lvl1pPr algn="l">
              <a:defRPr sz="3600" b="0" cap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hu-HU" dirty="0" smtClean="0"/>
              <a:t>Mintacím szerkesztése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noFill/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dirty="0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4D3300"/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FFD580"/>
                </a:solidFill>
              </a:rPr>
              <a:pPr/>
              <a:t>‹#›</a:t>
            </a:fld>
            <a:endParaRPr lang="en-GB">
              <a:solidFill>
                <a:srgbClr val="FFD5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103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ekerekített téglalap 7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églalap 8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Tartalom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4038600" cy="468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en-GB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556792"/>
            <a:ext cx="4038600" cy="468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en-GB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4479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ekerekített téglalap 9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0624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en-GB" dirty="0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0624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11" name="Téglalap 10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Tartalom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40323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ekerekített téglalap 5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7" name="Téglalap 6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Tartalom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69014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ekerekített téglalap 4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6" name="Téglalap 5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Tartalom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3111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ekerekített téglalap 5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Cím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7" name="Téglalap 6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Tartalom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624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ekerekített téglalap 7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9" name="Téglalap 8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Tartalom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374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5889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80234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77885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white"/>
              </a:solidFill>
            </a:endParaRPr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D580"/>
              </a:solidFill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10" name="Cím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6871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scene3d>
            <a:camera prst="orthographicFront"/>
            <a:lightRig rig="threePt" dir="t"/>
          </a:scene3d>
        </p:spPr>
        <p:txBody>
          <a:bodyPr anchor="t">
            <a:normAutofit/>
          </a:bodyPr>
          <a:lstStyle>
            <a:lvl1pPr algn="l">
              <a:defRPr sz="3600" b="0" cap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hu-HU" dirty="0" smtClean="0"/>
              <a:t>Mintacím szerkesztése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noFill/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dirty="0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921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ekerekített téglalap 7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églalap 8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Tartalom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4038600" cy="468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en-GB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556792"/>
            <a:ext cx="4038600" cy="468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en-GB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55234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ekerekített téglalap 9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0624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en-GB" dirty="0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0624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églalap 10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Tartalom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1978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ekerekített téglalap 5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églalap 6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Tartalom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8311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ekerekített téglalap 4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églalap 5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Tartalom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62015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ekerekített téglalap 7"/>
          <p:cNvSpPr/>
          <p:nvPr userDrawn="1"/>
        </p:nvSpPr>
        <p:spPr>
          <a:xfrm>
            <a:off x="72000" y="6300000"/>
            <a:ext cx="9000000" cy="504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églalap 8">
            <a:hlinkClick r:id="rId2" action="ppaction://hlinksldjump"/>
          </p:cNvPr>
          <p:cNvSpPr/>
          <p:nvPr userDrawn="1"/>
        </p:nvSpPr>
        <p:spPr>
          <a:xfrm>
            <a:off x="179512" y="6381368"/>
            <a:ext cx="122413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Tartalom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8403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GB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GB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4919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  <a:prstGeom prst="rect">
            <a:avLst/>
          </a:prstGeom>
          <a:solidFill>
            <a:schemeClr val="tx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 smtClean="0"/>
              <a:t>Mintacím szerkesztése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56792"/>
            <a:ext cx="8229600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en-GB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5796136" y="6381328"/>
            <a:ext cx="252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460432" y="6381328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2B4BDB66-BA3C-4005-9DBF-5ED7C7E13CE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9073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9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50" r:id="rId12"/>
  </p:sldLayoutIdLst>
  <p:transition spd="slow">
    <p:wipe dir="d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b="0" u="none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  <a:prstGeom prst="rect">
            <a:avLst/>
          </a:prstGeom>
          <a:solidFill>
            <a:schemeClr val="tx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 smtClean="0"/>
              <a:t>Mintacím szerkesztése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56792"/>
            <a:ext cx="8229600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en-GB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5796136" y="6381328"/>
            <a:ext cx="252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GB" dirty="0">
              <a:solidFill>
                <a:srgbClr val="FFD580"/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460432" y="6381328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‹#›</a:t>
            </a:fld>
            <a:endParaRPr lang="en-GB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3855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ransition spd="slow">
    <p:wipe dir="d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b="0" u="none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slide" Target="slide91.xml"/><Relationship Id="rId7" Type="http://schemas.openxmlformats.org/officeDocument/2006/relationships/image" Target="../media/image9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55.bin"/><Relationship Id="rId5" Type="http://schemas.openxmlformats.org/officeDocument/2006/relationships/image" Target="../media/image89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91.wmf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slide" Target="slide91.xml"/><Relationship Id="rId7" Type="http://schemas.openxmlformats.org/officeDocument/2006/relationships/image" Target="../media/image9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58.bin"/><Relationship Id="rId5" Type="http://schemas.openxmlformats.org/officeDocument/2006/relationships/image" Target="../media/image92.wmf"/><Relationship Id="rId4" Type="http://schemas.openxmlformats.org/officeDocument/2006/relationships/oleObject" Target="../embeddings/oleObject57.bin"/><Relationship Id="rId9" Type="http://schemas.openxmlformats.org/officeDocument/2006/relationships/image" Target="../media/image94.wmf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" Target="slide91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91.xml"/><Relationship Id="rId7" Type="http://schemas.openxmlformats.org/officeDocument/2006/relationships/image" Target="../media/image9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61.bin"/><Relationship Id="rId5" Type="http://schemas.openxmlformats.org/officeDocument/2006/relationships/image" Target="../media/image95.wmf"/><Relationship Id="rId4" Type="http://schemas.openxmlformats.org/officeDocument/2006/relationships/oleObject" Target="../embeddings/oleObject60.bin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3" Type="http://schemas.openxmlformats.org/officeDocument/2006/relationships/slide" Target="slide91.xml"/><Relationship Id="rId7" Type="http://schemas.openxmlformats.org/officeDocument/2006/relationships/image" Target="../media/image9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63.bin"/><Relationship Id="rId5" Type="http://schemas.openxmlformats.org/officeDocument/2006/relationships/image" Target="../media/image97.wmf"/><Relationship Id="rId4" Type="http://schemas.openxmlformats.org/officeDocument/2006/relationships/oleObject" Target="../embeddings/oleObject62.bin"/><Relationship Id="rId9" Type="http://schemas.openxmlformats.org/officeDocument/2006/relationships/image" Target="../media/image99.wmf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slide" Target="slide91.xml"/><Relationship Id="rId7" Type="http://schemas.openxmlformats.org/officeDocument/2006/relationships/image" Target="../media/image10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66.bin"/><Relationship Id="rId5" Type="http://schemas.openxmlformats.org/officeDocument/2006/relationships/image" Target="../media/image100.wmf"/><Relationship Id="rId4" Type="http://schemas.openxmlformats.org/officeDocument/2006/relationships/oleObject" Target="../embeddings/oleObject65.bin"/><Relationship Id="rId9" Type="http://schemas.openxmlformats.org/officeDocument/2006/relationships/image" Target="../media/image102.wmf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" Target="slide91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91.xml"/><Relationship Id="rId7" Type="http://schemas.openxmlformats.org/officeDocument/2006/relationships/image" Target="../media/image10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103.wmf"/><Relationship Id="rId4" Type="http://schemas.openxmlformats.org/officeDocument/2006/relationships/oleObject" Target="../embeddings/oleObject68.bin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" Target="slide91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3" Type="http://schemas.openxmlformats.org/officeDocument/2006/relationships/slide" Target="slide91.xml"/><Relationship Id="rId7" Type="http://schemas.openxmlformats.org/officeDocument/2006/relationships/image" Target="../media/image10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71.bin"/><Relationship Id="rId5" Type="http://schemas.openxmlformats.org/officeDocument/2006/relationships/image" Target="../media/image105.wmf"/><Relationship Id="rId4" Type="http://schemas.openxmlformats.org/officeDocument/2006/relationships/oleObject" Target="../embeddings/oleObject70.bin"/><Relationship Id="rId9" Type="http://schemas.openxmlformats.org/officeDocument/2006/relationships/image" Target="../media/image10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8.wmf"/><Relationship Id="rId3" Type="http://schemas.openxmlformats.org/officeDocument/2006/relationships/slide" Target="slide4.xml"/><Relationship Id="rId7" Type="http://schemas.openxmlformats.org/officeDocument/2006/relationships/image" Target="../media/image5.w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wmf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3" Type="http://schemas.openxmlformats.org/officeDocument/2006/relationships/slide" Target="slide91.xml"/><Relationship Id="rId7" Type="http://schemas.openxmlformats.org/officeDocument/2006/relationships/image" Target="../media/image10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74.bin"/><Relationship Id="rId5" Type="http://schemas.openxmlformats.org/officeDocument/2006/relationships/image" Target="../media/image108.wmf"/><Relationship Id="rId4" Type="http://schemas.openxmlformats.org/officeDocument/2006/relationships/oleObject" Target="../embeddings/oleObject73.bin"/><Relationship Id="rId9" Type="http://schemas.openxmlformats.org/officeDocument/2006/relationships/image" Target="../media/image110.wmf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" Target="slide111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" Target="slide111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7" Type="http://schemas.openxmlformats.org/officeDocument/2006/relationships/image" Target="../media/image1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77.bin"/><Relationship Id="rId5" Type="http://schemas.openxmlformats.org/officeDocument/2006/relationships/image" Target="../media/image111.wmf"/><Relationship Id="rId4" Type="http://schemas.openxmlformats.org/officeDocument/2006/relationships/oleObject" Target="../embeddings/oleObject76.bin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" Target="slide111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" Target="slide111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3" Type="http://schemas.openxmlformats.org/officeDocument/2006/relationships/slide" Target="slide111.xml"/><Relationship Id="rId7" Type="http://schemas.openxmlformats.org/officeDocument/2006/relationships/image" Target="../media/image1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79.bin"/><Relationship Id="rId5" Type="http://schemas.openxmlformats.org/officeDocument/2006/relationships/image" Target="../media/image113.wmf"/><Relationship Id="rId4" Type="http://schemas.openxmlformats.org/officeDocument/2006/relationships/oleObject" Target="../embeddings/oleObject78.bin"/><Relationship Id="rId9" Type="http://schemas.openxmlformats.org/officeDocument/2006/relationships/image" Target="../media/image115.w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7" Type="http://schemas.openxmlformats.org/officeDocument/2006/relationships/image" Target="../media/image1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82.bin"/><Relationship Id="rId5" Type="http://schemas.openxmlformats.org/officeDocument/2006/relationships/image" Target="../media/image116.wmf"/><Relationship Id="rId4" Type="http://schemas.openxmlformats.org/officeDocument/2006/relationships/oleObject" Target="../embeddings/oleObject81.bin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118.wmf"/><Relationship Id="rId4" Type="http://schemas.openxmlformats.org/officeDocument/2006/relationships/oleObject" Target="../embeddings/oleObject8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119.wmf"/><Relationship Id="rId4" Type="http://schemas.openxmlformats.org/officeDocument/2006/relationships/oleObject" Target="../embeddings/oleObject84.bin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120.wmf"/><Relationship Id="rId4" Type="http://schemas.openxmlformats.org/officeDocument/2006/relationships/oleObject" Target="../embeddings/oleObject85.bin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121.wmf"/><Relationship Id="rId4" Type="http://schemas.openxmlformats.org/officeDocument/2006/relationships/oleObject" Target="../embeddings/oleObject86.bin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5" Type="http://schemas.openxmlformats.org/officeDocument/2006/relationships/image" Target="../media/image122.emf"/><Relationship Id="rId4" Type="http://schemas.openxmlformats.org/officeDocument/2006/relationships/package" Target="../embeddings/Microsoft_Excel_Worksheet1.xlsx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5" Type="http://schemas.openxmlformats.org/officeDocument/2006/relationships/image" Target="../media/image123.wmf"/><Relationship Id="rId4" Type="http://schemas.openxmlformats.org/officeDocument/2006/relationships/oleObject" Target="../embeddings/oleObject87.bin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124.wmf"/><Relationship Id="rId4" Type="http://schemas.openxmlformats.org/officeDocument/2006/relationships/oleObject" Target="../embeddings/oleObject88.bin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125.wmf"/><Relationship Id="rId4" Type="http://schemas.openxmlformats.org/officeDocument/2006/relationships/oleObject" Target="../embeddings/oleObject89.bin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90.bin"/><Relationship Id="rId5" Type="http://schemas.openxmlformats.org/officeDocument/2006/relationships/slide" Target="slide111.xml"/><Relationship Id="rId4" Type="http://schemas.openxmlformats.org/officeDocument/2006/relationships/image" Target="../media/image128.png"/><Relationship Id="rId9" Type="http://schemas.openxmlformats.org/officeDocument/2006/relationships/image" Target="../media/image127.wmf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" Target="slide111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4.bin"/><Relationship Id="rId13" Type="http://schemas.openxmlformats.org/officeDocument/2006/relationships/image" Target="../media/image132.wmf"/><Relationship Id="rId3" Type="http://schemas.openxmlformats.org/officeDocument/2006/relationships/slide" Target="slide111.xml"/><Relationship Id="rId7" Type="http://schemas.openxmlformats.org/officeDocument/2006/relationships/image" Target="../media/image129.wmf"/><Relationship Id="rId12" Type="http://schemas.openxmlformats.org/officeDocument/2006/relationships/oleObject" Target="../embeddings/oleObject9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93.bin"/><Relationship Id="rId11" Type="http://schemas.openxmlformats.org/officeDocument/2006/relationships/image" Target="../media/image131.wmf"/><Relationship Id="rId5" Type="http://schemas.openxmlformats.org/officeDocument/2006/relationships/image" Target="../media/image128.wmf"/><Relationship Id="rId15" Type="http://schemas.openxmlformats.org/officeDocument/2006/relationships/image" Target="../media/image133.wmf"/><Relationship Id="rId10" Type="http://schemas.openxmlformats.org/officeDocument/2006/relationships/oleObject" Target="../embeddings/oleObject95.bin"/><Relationship Id="rId4" Type="http://schemas.openxmlformats.org/officeDocument/2006/relationships/oleObject" Target="../embeddings/oleObject92.bin"/><Relationship Id="rId9" Type="http://schemas.openxmlformats.org/officeDocument/2006/relationships/image" Target="../media/image130.wmf"/><Relationship Id="rId14" Type="http://schemas.openxmlformats.org/officeDocument/2006/relationships/oleObject" Target="../embeddings/oleObject97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134.wmf"/><Relationship Id="rId4" Type="http://schemas.openxmlformats.org/officeDocument/2006/relationships/oleObject" Target="../embeddings/oleObject98.bin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" Target="slide11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5" Type="http://schemas.openxmlformats.org/officeDocument/2006/relationships/image" Target="../media/image135.wmf"/><Relationship Id="rId4" Type="http://schemas.openxmlformats.org/officeDocument/2006/relationships/oleObject" Target="../embeddings/oleObject99.bin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" Target="slide111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image" Target="../media/image140.wmf"/><Relationship Id="rId3" Type="http://schemas.openxmlformats.org/officeDocument/2006/relationships/slide" Target="slide111.xml"/><Relationship Id="rId7" Type="http://schemas.openxmlformats.org/officeDocument/2006/relationships/image" Target="../media/image137.wmf"/><Relationship Id="rId12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101.bin"/><Relationship Id="rId11" Type="http://schemas.openxmlformats.org/officeDocument/2006/relationships/image" Target="../media/image139.wmf"/><Relationship Id="rId5" Type="http://schemas.openxmlformats.org/officeDocument/2006/relationships/image" Target="../media/image136.wmf"/><Relationship Id="rId10" Type="http://schemas.openxmlformats.org/officeDocument/2006/relationships/oleObject" Target="../embeddings/oleObject103.bin"/><Relationship Id="rId4" Type="http://schemas.openxmlformats.org/officeDocument/2006/relationships/oleObject" Target="../embeddings/oleObject100.bin"/><Relationship Id="rId9" Type="http://schemas.openxmlformats.org/officeDocument/2006/relationships/image" Target="../media/image138.wmf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5" Type="http://schemas.openxmlformats.org/officeDocument/2006/relationships/image" Target="../media/image141.wmf"/><Relationship Id="rId4" Type="http://schemas.openxmlformats.org/officeDocument/2006/relationships/oleObject" Target="../embeddings/oleObject105.bin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142.wmf"/><Relationship Id="rId4" Type="http://schemas.openxmlformats.org/officeDocument/2006/relationships/oleObject" Target="../embeddings/oleObject106.bin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143.wmf"/><Relationship Id="rId4" Type="http://schemas.openxmlformats.org/officeDocument/2006/relationships/oleObject" Target="../embeddings/oleObject107.bin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7" Type="http://schemas.openxmlformats.org/officeDocument/2006/relationships/image" Target="../media/image14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44.wmf"/><Relationship Id="rId4" Type="http://schemas.openxmlformats.org/officeDocument/2006/relationships/oleObject" Target="../embeddings/oleObject108.bin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2.bin"/><Relationship Id="rId3" Type="http://schemas.openxmlformats.org/officeDocument/2006/relationships/slide" Target="slide111.xml"/><Relationship Id="rId7" Type="http://schemas.openxmlformats.org/officeDocument/2006/relationships/image" Target="../media/image1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6" Type="http://schemas.openxmlformats.org/officeDocument/2006/relationships/oleObject" Target="../embeddings/oleObject111.bin"/><Relationship Id="rId5" Type="http://schemas.openxmlformats.org/officeDocument/2006/relationships/image" Target="../media/image146.wmf"/><Relationship Id="rId4" Type="http://schemas.openxmlformats.org/officeDocument/2006/relationships/oleObject" Target="../embeddings/oleObject110.bin"/><Relationship Id="rId9" Type="http://schemas.openxmlformats.org/officeDocument/2006/relationships/image" Target="../media/image129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" Target="slide4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1.wmf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hyperlink" Target="Shapiro-Wilk%20egy&#252;tthat&#243;k.pdf" TargetMode="External"/><Relationship Id="rId3" Type="http://schemas.openxmlformats.org/officeDocument/2006/relationships/slide" Target="slide111.xml"/><Relationship Id="rId7" Type="http://schemas.openxmlformats.org/officeDocument/2006/relationships/image" Target="../media/image14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6" Type="http://schemas.openxmlformats.org/officeDocument/2006/relationships/oleObject" Target="../embeddings/oleObject114.bin"/><Relationship Id="rId5" Type="http://schemas.openxmlformats.org/officeDocument/2006/relationships/image" Target="../media/image148.wmf"/><Relationship Id="rId10" Type="http://schemas.openxmlformats.org/officeDocument/2006/relationships/image" Target="../media/image150.wmf"/><Relationship Id="rId4" Type="http://schemas.openxmlformats.org/officeDocument/2006/relationships/oleObject" Target="../embeddings/oleObject113.bin"/><Relationship Id="rId9" Type="http://schemas.openxmlformats.org/officeDocument/2006/relationships/oleObject" Target="../embeddings/oleObject115.bin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hyperlink" Target="Shapiro-Wilk%20kritikus%20&#233;rt&#233;kek.pdf" TargetMode="External"/><Relationship Id="rId3" Type="http://schemas.openxmlformats.org/officeDocument/2006/relationships/slide" Target="slide111.xml"/><Relationship Id="rId7" Type="http://schemas.openxmlformats.org/officeDocument/2006/relationships/image" Target="../media/image15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7.vml"/><Relationship Id="rId6" Type="http://schemas.openxmlformats.org/officeDocument/2006/relationships/oleObject" Target="../embeddings/oleObject117.bin"/><Relationship Id="rId5" Type="http://schemas.openxmlformats.org/officeDocument/2006/relationships/image" Target="../media/image151.wmf"/><Relationship Id="rId4" Type="http://schemas.openxmlformats.org/officeDocument/2006/relationships/oleObject" Target="../embeddings/oleObject116.bin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Relationship Id="rId5" Type="http://schemas.openxmlformats.org/officeDocument/2006/relationships/image" Target="../media/image153.wmf"/><Relationship Id="rId4" Type="http://schemas.openxmlformats.org/officeDocument/2006/relationships/oleObject" Target="../embeddings/oleObject118.bin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9.vml"/><Relationship Id="rId6" Type="http://schemas.openxmlformats.org/officeDocument/2006/relationships/image" Target="../media/image154.wmf"/><Relationship Id="rId5" Type="http://schemas.openxmlformats.org/officeDocument/2006/relationships/oleObject" Target="../embeddings/oleObject119.bin"/><Relationship Id="rId4" Type="http://schemas.openxmlformats.org/officeDocument/2006/relationships/hyperlink" Target="t-eloszl&#225;s%20kvantilisei.pdf" TargetMode="Externa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" Target="slide144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2.bin"/><Relationship Id="rId3" Type="http://schemas.openxmlformats.org/officeDocument/2006/relationships/slide" Target="slide144.xml"/><Relationship Id="rId7" Type="http://schemas.openxmlformats.org/officeDocument/2006/relationships/image" Target="../media/image15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Relationship Id="rId6" Type="http://schemas.openxmlformats.org/officeDocument/2006/relationships/oleObject" Target="../embeddings/oleObject121.bin"/><Relationship Id="rId5" Type="http://schemas.openxmlformats.org/officeDocument/2006/relationships/image" Target="../media/image155.wmf"/><Relationship Id="rId4" Type="http://schemas.openxmlformats.org/officeDocument/2006/relationships/oleObject" Target="../embeddings/oleObject120.bin"/><Relationship Id="rId9" Type="http://schemas.openxmlformats.org/officeDocument/2006/relationships/image" Target="../media/image157.wmf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5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1.vml"/><Relationship Id="rId6" Type="http://schemas.openxmlformats.org/officeDocument/2006/relationships/oleObject" Target="../embeddings/oleObject124.bin"/><Relationship Id="rId5" Type="http://schemas.openxmlformats.org/officeDocument/2006/relationships/image" Target="../media/image158.wmf"/><Relationship Id="rId4" Type="http://schemas.openxmlformats.org/officeDocument/2006/relationships/oleObject" Target="../embeddings/oleObject123.bin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6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2.vml"/><Relationship Id="rId6" Type="http://schemas.openxmlformats.org/officeDocument/2006/relationships/oleObject" Target="../embeddings/oleObject126.bin"/><Relationship Id="rId5" Type="http://schemas.openxmlformats.org/officeDocument/2006/relationships/image" Target="../media/image160.wmf"/><Relationship Id="rId4" Type="http://schemas.openxmlformats.org/officeDocument/2006/relationships/oleObject" Target="../embeddings/oleObject125.bin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6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3.vml"/><Relationship Id="rId6" Type="http://schemas.openxmlformats.org/officeDocument/2006/relationships/oleObject" Target="../embeddings/oleObject128.bin"/><Relationship Id="rId5" Type="http://schemas.openxmlformats.org/officeDocument/2006/relationships/image" Target="../media/image162.wmf"/><Relationship Id="rId4" Type="http://schemas.openxmlformats.org/officeDocument/2006/relationships/oleObject" Target="../embeddings/oleObject127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6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4.vml"/><Relationship Id="rId6" Type="http://schemas.openxmlformats.org/officeDocument/2006/relationships/oleObject" Target="../embeddings/oleObject130.bin"/><Relationship Id="rId5" Type="http://schemas.openxmlformats.org/officeDocument/2006/relationships/image" Target="../media/image162.wmf"/><Relationship Id="rId4" Type="http://schemas.openxmlformats.org/officeDocument/2006/relationships/oleObject" Target="../embeddings/oleObject129.bin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6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5.vml"/><Relationship Id="rId6" Type="http://schemas.openxmlformats.org/officeDocument/2006/relationships/oleObject" Target="../embeddings/oleObject132.bin"/><Relationship Id="rId5" Type="http://schemas.openxmlformats.org/officeDocument/2006/relationships/image" Target="../media/image165.wmf"/><Relationship Id="rId4" Type="http://schemas.openxmlformats.org/officeDocument/2006/relationships/oleObject" Target="../embeddings/oleObject131.bin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6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6.vml"/><Relationship Id="rId6" Type="http://schemas.openxmlformats.org/officeDocument/2006/relationships/oleObject" Target="../embeddings/oleObject134.bin"/><Relationship Id="rId5" Type="http://schemas.openxmlformats.org/officeDocument/2006/relationships/image" Target="../media/image166.wmf"/><Relationship Id="rId4" Type="http://schemas.openxmlformats.org/officeDocument/2006/relationships/oleObject" Target="../embeddings/oleObject133.bin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7.vml"/><Relationship Id="rId5" Type="http://schemas.openxmlformats.org/officeDocument/2006/relationships/image" Target="../media/image168.wmf"/><Relationship Id="rId4" Type="http://schemas.openxmlformats.org/officeDocument/2006/relationships/oleObject" Target="../embeddings/oleObject135.bin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7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8.vml"/><Relationship Id="rId6" Type="http://schemas.openxmlformats.org/officeDocument/2006/relationships/oleObject" Target="../embeddings/oleObject137.bin"/><Relationship Id="rId5" Type="http://schemas.openxmlformats.org/officeDocument/2006/relationships/image" Target="../media/image169.wmf"/><Relationship Id="rId4" Type="http://schemas.openxmlformats.org/officeDocument/2006/relationships/oleObject" Target="../embeddings/oleObject136.bin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6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9.vml"/><Relationship Id="rId6" Type="http://schemas.openxmlformats.org/officeDocument/2006/relationships/oleObject" Target="../embeddings/oleObject139.bin"/><Relationship Id="rId5" Type="http://schemas.openxmlformats.org/officeDocument/2006/relationships/image" Target="../media/image171.wmf"/><Relationship Id="rId4" Type="http://schemas.openxmlformats.org/officeDocument/2006/relationships/oleObject" Target="../embeddings/oleObject138.bin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7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0.vml"/><Relationship Id="rId6" Type="http://schemas.openxmlformats.org/officeDocument/2006/relationships/oleObject" Target="../embeddings/oleObject141.bin"/><Relationship Id="rId5" Type="http://schemas.openxmlformats.org/officeDocument/2006/relationships/image" Target="../media/image172.wmf"/><Relationship Id="rId4" Type="http://schemas.openxmlformats.org/officeDocument/2006/relationships/oleObject" Target="../embeddings/oleObject140.bin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7" Type="http://schemas.openxmlformats.org/officeDocument/2006/relationships/image" Target="../media/image17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1.vml"/><Relationship Id="rId6" Type="http://schemas.openxmlformats.org/officeDocument/2006/relationships/oleObject" Target="../embeddings/oleObject143.bin"/><Relationship Id="rId5" Type="http://schemas.openxmlformats.org/officeDocument/2006/relationships/image" Target="../media/image174.wmf"/><Relationship Id="rId4" Type="http://schemas.openxmlformats.org/officeDocument/2006/relationships/oleObject" Target="../embeddings/oleObject142.bin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6.bin"/><Relationship Id="rId3" Type="http://schemas.openxmlformats.org/officeDocument/2006/relationships/slide" Target="slide144.xml"/><Relationship Id="rId7" Type="http://schemas.openxmlformats.org/officeDocument/2006/relationships/image" Target="../media/image17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2.vml"/><Relationship Id="rId6" Type="http://schemas.openxmlformats.org/officeDocument/2006/relationships/oleObject" Target="../embeddings/oleObject145.bin"/><Relationship Id="rId5" Type="http://schemas.openxmlformats.org/officeDocument/2006/relationships/image" Target="../media/image175.wmf"/><Relationship Id="rId4" Type="http://schemas.openxmlformats.org/officeDocument/2006/relationships/oleObject" Target="../embeddings/oleObject144.bin"/><Relationship Id="rId9" Type="http://schemas.openxmlformats.org/officeDocument/2006/relationships/image" Target="../media/image177.wmf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wmf"/><Relationship Id="rId3" Type="http://schemas.openxmlformats.org/officeDocument/2006/relationships/oleObject" Target="../embeddings/oleObject147.bin"/><Relationship Id="rId7" Type="http://schemas.openxmlformats.org/officeDocument/2006/relationships/oleObject" Target="../embeddings/oleObject1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3.vml"/><Relationship Id="rId6" Type="http://schemas.openxmlformats.org/officeDocument/2006/relationships/image" Target="../media/image179.wmf"/><Relationship Id="rId11" Type="http://schemas.openxmlformats.org/officeDocument/2006/relationships/slide" Target="slide144.xml"/><Relationship Id="rId5" Type="http://schemas.openxmlformats.org/officeDocument/2006/relationships/oleObject" Target="../embeddings/oleObject148.bin"/><Relationship Id="rId10" Type="http://schemas.openxmlformats.org/officeDocument/2006/relationships/image" Target="../media/image181.wmf"/><Relationship Id="rId4" Type="http://schemas.openxmlformats.org/officeDocument/2006/relationships/image" Target="../media/image178.wmf"/><Relationship Id="rId9" Type="http://schemas.openxmlformats.org/officeDocument/2006/relationships/oleObject" Target="../embeddings/oleObject150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wmf"/><Relationship Id="rId3" Type="http://schemas.openxmlformats.org/officeDocument/2006/relationships/oleObject" Target="../embeddings/oleObject151.bin"/><Relationship Id="rId7" Type="http://schemas.openxmlformats.org/officeDocument/2006/relationships/oleObject" Target="../embeddings/oleObject1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4.vml"/><Relationship Id="rId6" Type="http://schemas.openxmlformats.org/officeDocument/2006/relationships/image" Target="../media/image183.wmf"/><Relationship Id="rId11" Type="http://schemas.openxmlformats.org/officeDocument/2006/relationships/slide" Target="slide144.xml"/><Relationship Id="rId5" Type="http://schemas.openxmlformats.org/officeDocument/2006/relationships/oleObject" Target="../embeddings/oleObject152.bin"/><Relationship Id="rId10" Type="http://schemas.openxmlformats.org/officeDocument/2006/relationships/image" Target="../media/image185.wmf"/><Relationship Id="rId4" Type="http://schemas.openxmlformats.org/officeDocument/2006/relationships/image" Target="../media/image182.wmf"/><Relationship Id="rId9" Type="http://schemas.openxmlformats.org/officeDocument/2006/relationships/oleObject" Target="../embeddings/oleObject154.bin"/></Relationships>
</file>

<file path=ppt/slides/_rels/slide1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wmf"/><Relationship Id="rId3" Type="http://schemas.openxmlformats.org/officeDocument/2006/relationships/oleObject" Target="../embeddings/oleObject155.bin"/><Relationship Id="rId7" Type="http://schemas.openxmlformats.org/officeDocument/2006/relationships/oleObject" Target="../embeddings/oleObject1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5.vml"/><Relationship Id="rId6" Type="http://schemas.openxmlformats.org/officeDocument/2006/relationships/image" Target="../media/image187.wmf"/><Relationship Id="rId5" Type="http://schemas.openxmlformats.org/officeDocument/2006/relationships/oleObject" Target="../embeddings/oleObject156.bin"/><Relationship Id="rId4" Type="http://schemas.openxmlformats.org/officeDocument/2006/relationships/image" Target="../media/image186.wmf"/><Relationship Id="rId9" Type="http://schemas.openxmlformats.org/officeDocument/2006/relationships/slide" Target="slide144.xml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wmf"/><Relationship Id="rId3" Type="http://schemas.openxmlformats.org/officeDocument/2006/relationships/oleObject" Target="../embeddings/oleObject158.bin"/><Relationship Id="rId7" Type="http://schemas.openxmlformats.org/officeDocument/2006/relationships/oleObject" Target="../embeddings/oleObject1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6.vml"/><Relationship Id="rId6" Type="http://schemas.openxmlformats.org/officeDocument/2006/relationships/image" Target="../media/image190.wmf"/><Relationship Id="rId11" Type="http://schemas.openxmlformats.org/officeDocument/2006/relationships/slide" Target="slide144.xml"/><Relationship Id="rId5" Type="http://schemas.openxmlformats.org/officeDocument/2006/relationships/oleObject" Target="../embeddings/oleObject159.bin"/><Relationship Id="rId10" Type="http://schemas.openxmlformats.org/officeDocument/2006/relationships/image" Target="../media/image192.wmf"/><Relationship Id="rId4" Type="http://schemas.openxmlformats.org/officeDocument/2006/relationships/image" Target="../media/image189.wmf"/><Relationship Id="rId9" Type="http://schemas.openxmlformats.org/officeDocument/2006/relationships/oleObject" Target="../embeddings/oleObject161.bin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wmf"/><Relationship Id="rId3" Type="http://schemas.openxmlformats.org/officeDocument/2006/relationships/oleObject" Target="../embeddings/oleObject162.bin"/><Relationship Id="rId7" Type="http://schemas.openxmlformats.org/officeDocument/2006/relationships/oleObject" Target="../embeddings/oleObject1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7.vml"/><Relationship Id="rId6" Type="http://schemas.openxmlformats.org/officeDocument/2006/relationships/image" Target="../media/image194.wmf"/><Relationship Id="rId5" Type="http://schemas.openxmlformats.org/officeDocument/2006/relationships/oleObject" Target="../embeddings/oleObject163.bin"/><Relationship Id="rId4" Type="http://schemas.openxmlformats.org/officeDocument/2006/relationships/image" Target="../media/image193.wmf"/><Relationship Id="rId9" Type="http://schemas.openxmlformats.org/officeDocument/2006/relationships/slide" Target="slide144.xml"/></Relationships>
</file>

<file path=ppt/slides/_rels/slide1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wmf"/><Relationship Id="rId3" Type="http://schemas.openxmlformats.org/officeDocument/2006/relationships/oleObject" Target="../embeddings/oleObject165.bin"/><Relationship Id="rId7" Type="http://schemas.openxmlformats.org/officeDocument/2006/relationships/oleObject" Target="../embeddings/oleObject1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8.vml"/><Relationship Id="rId6" Type="http://schemas.openxmlformats.org/officeDocument/2006/relationships/image" Target="../media/image197.wmf"/><Relationship Id="rId11" Type="http://schemas.openxmlformats.org/officeDocument/2006/relationships/slide" Target="slide144.xml"/><Relationship Id="rId5" Type="http://schemas.openxmlformats.org/officeDocument/2006/relationships/oleObject" Target="../embeddings/oleObject166.bin"/><Relationship Id="rId10" Type="http://schemas.openxmlformats.org/officeDocument/2006/relationships/image" Target="../media/image199.wmf"/><Relationship Id="rId4" Type="http://schemas.openxmlformats.org/officeDocument/2006/relationships/image" Target="../media/image196.wmf"/><Relationship Id="rId9" Type="http://schemas.openxmlformats.org/officeDocument/2006/relationships/oleObject" Target="../embeddings/oleObject168.bin"/></Relationships>
</file>

<file path=ppt/slides/_rels/slide1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wmf"/><Relationship Id="rId3" Type="http://schemas.openxmlformats.org/officeDocument/2006/relationships/oleObject" Target="../embeddings/oleObject169.bin"/><Relationship Id="rId7" Type="http://schemas.openxmlformats.org/officeDocument/2006/relationships/oleObject" Target="../embeddings/oleObject1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9.vml"/><Relationship Id="rId6" Type="http://schemas.openxmlformats.org/officeDocument/2006/relationships/image" Target="../media/image201.wmf"/><Relationship Id="rId5" Type="http://schemas.openxmlformats.org/officeDocument/2006/relationships/oleObject" Target="../embeddings/oleObject170.bin"/><Relationship Id="rId4" Type="http://schemas.openxmlformats.org/officeDocument/2006/relationships/image" Target="../media/image200.wmf"/><Relationship Id="rId9" Type="http://schemas.openxmlformats.org/officeDocument/2006/relationships/slide" Target="slide144.xml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wmf"/><Relationship Id="rId3" Type="http://schemas.openxmlformats.org/officeDocument/2006/relationships/oleObject" Target="../embeddings/oleObject172.bin"/><Relationship Id="rId7" Type="http://schemas.openxmlformats.org/officeDocument/2006/relationships/oleObject" Target="../embeddings/oleObject1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0.vml"/><Relationship Id="rId6" Type="http://schemas.openxmlformats.org/officeDocument/2006/relationships/image" Target="../media/image204.wmf"/><Relationship Id="rId11" Type="http://schemas.openxmlformats.org/officeDocument/2006/relationships/slide" Target="slide144.xml"/><Relationship Id="rId5" Type="http://schemas.openxmlformats.org/officeDocument/2006/relationships/oleObject" Target="../embeddings/oleObject173.bin"/><Relationship Id="rId10" Type="http://schemas.openxmlformats.org/officeDocument/2006/relationships/image" Target="../media/image206.wmf"/><Relationship Id="rId4" Type="http://schemas.openxmlformats.org/officeDocument/2006/relationships/image" Target="../media/image203.wmf"/><Relationship Id="rId9" Type="http://schemas.openxmlformats.org/officeDocument/2006/relationships/oleObject" Target="../embeddings/oleObject175.bin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1.vml"/><Relationship Id="rId5" Type="http://schemas.openxmlformats.org/officeDocument/2006/relationships/slide" Target="slide144.xml"/><Relationship Id="rId4" Type="http://schemas.openxmlformats.org/officeDocument/2006/relationships/image" Target="../media/image207.wmf"/></Relationships>
</file>

<file path=ppt/slides/_rels/slide1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wmf"/><Relationship Id="rId3" Type="http://schemas.openxmlformats.org/officeDocument/2006/relationships/oleObject" Target="../embeddings/oleObject177.bin"/><Relationship Id="rId7" Type="http://schemas.openxmlformats.org/officeDocument/2006/relationships/oleObject" Target="../embeddings/oleObject17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2.vml"/><Relationship Id="rId6" Type="http://schemas.openxmlformats.org/officeDocument/2006/relationships/image" Target="../media/image187.wmf"/><Relationship Id="rId5" Type="http://schemas.openxmlformats.org/officeDocument/2006/relationships/oleObject" Target="../embeddings/oleObject178.bin"/><Relationship Id="rId4" Type="http://schemas.openxmlformats.org/officeDocument/2006/relationships/image" Target="../media/image208.wmf"/><Relationship Id="rId9" Type="http://schemas.openxmlformats.org/officeDocument/2006/relationships/slide" Target="slide144.xml"/></Relationships>
</file>

<file path=ppt/slides/_rels/slide1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wmf"/><Relationship Id="rId3" Type="http://schemas.openxmlformats.org/officeDocument/2006/relationships/oleObject" Target="../embeddings/oleObject180.bin"/><Relationship Id="rId7" Type="http://schemas.openxmlformats.org/officeDocument/2006/relationships/oleObject" Target="../embeddings/oleObject1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3.vml"/><Relationship Id="rId6" Type="http://schemas.openxmlformats.org/officeDocument/2006/relationships/image" Target="../media/image211.wmf"/><Relationship Id="rId11" Type="http://schemas.openxmlformats.org/officeDocument/2006/relationships/slide" Target="slide144.xml"/><Relationship Id="rId5" Type="http://schemas.openxmlformats.org/officeDocument/2006/relationships/oleObject" Target="../embeddings/oleObject181.bin"/><Relationship Id="rId10" Type="http://schemas.openxmlformats.org/officeDocument/2006/relationships/image" Target="../media/image213.wmf"/><Relationship Id="rId4" Type="http://schemas.openxmlformats.org/officeDocument/2006/relationships/image" Target="../media/image210.wmf"/><Relationship Id="rId9" Type="http://schemas.openxmlformats.org/officeDocument/2006/relationships/oleObject" Target="../embeddings/oleObject183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4.bin"/><Relationship Id="rId7" Type="http://schemas.openxmlformats.org/officeDocument/2006/relationships/slide" Target="slide1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4.vml"/><Relationship Id="rId6" Type="http://schemas.openxmlformats.org/officeDocument/2006/relationships/image" Target="../media/image215.wmf"/><Relationship Id="rId5" Type="http://schemas.openxmlformats.org/officeDocument/2006/relationships/oleObject" Target="../embeddings/oleObject185.bin"/><Relationship Id="rId4" Type="http://schemas.openxmlformats.org/officeDocument/2006/relationships/image" Target="../media/image214.wmf"/></Relationships>
</file>

<file path=ppt/slides/_rels/slide1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wmf"/><Relationship Id="rId3" Type="http://schemas.openxmlformats.org/officeDocument/2006/relationships/oleObject" Target="../embeddings/oleObject186.bin"/><Relationship Id="rId7" Type="http://schemas.openxmlformats.org/officeDocument/2006/relationships/oleObject" Target="../embeddings/oleObject18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5.vml"/><Relationship Id="rId6" Type="http://schemas.openxmlformats.org/officeDocument/2006/relationships/image" Target="../media/image217.wmf"/><Relationship Id="rId5" Type="http://schemas.openxmlformats.org/officeDocument/2006/relationships/oleObject" Target="../embeddings/oleObject187.bin"/><Relationship Id="rId4" Type="http://schemas.openxmlformats.org/officeDocument/2006/relationships/image" Target="../media/image216.wmf"/><Relationship Id="rId9" Type="http://schemas.openxmlformats.org/officeDocument/2006/relationships/slide" Target="slide144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9.bin"/><Relationship Id="rId7" Type="http://schemas.openxmlformats.org/officeDocument/2006/relationships/slide" Target="slide1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6.vml"/><Relationship Id="rId6" Type="http://schemas.openxmlformats.org/officeDocument/2006/relationships/image" Target="../media/image220.wmf"/><Relationship Id="rId5" Type="http://schemas.openxmlformats.org/officeDocument/2006/relationships/oleObject" Target="../embeddings/oleObject190.bin"/><Relationship Id="rId4" Type="http://schemas.openxmlformats.org/officeDocument/2006/relationships/image" Target="../media/image219.wmf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1.bin"/><Relationship Id="rId7" Type="http://schemas.openxmlformats.org/officeDocument/2006/relationships/slide" Target="slide1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7.vml"/><Relationship Id="rId6" Type="http://schemas.openxmlformats.org/officeDocument/2006/relationships/image" Target="../media/image222.wmf"/><Relationship Id="rId5" Type="http://schemas.openxmlformats.org/officeDocument/2006/relationships/oleObject" Target="../embeddings/oleObject192.bin"/><Relationship Id="rId4" Type="http://schemas.openxmlformats.org/officeDocument/2006/relationships/image" Target="../media/image221.w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3.bin"/><Relationship Id="rId7" Type="http://schemas.openxmlformats.org/officeDocument/2006/relationships/slide" Target="slide1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8.vml"/><Relationship Id="rId6" Type="http://schemas.openxmlformats.org/officeDocument/2006/relationships/image" Target="../media/image224.wmf"/><Relationship Id="rId5" Type="http://schemas.openxmlformats.org/officeDocument/2006/relationships/oleObject" Target="../embeddings/oleObject194.bin"/><Relationship Id="rId4" Type="http://schemas.openxmlformats.org/officeDocument/2006/relationships/image" Target="../media/image223.wmf"/></Relationships>
</file>

<file path=ppt/slides/_rels/slide1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wmf"/><Relationship Id="rId3" Type="http://schemas.openxmlformats.org/officeDocument/2006/relationships/oleObject" Target="../embeddings/oleObject195.bin"/><Relationship Id="rId7" Type="http://schemas.openxmlformats.org/officeDocument/2006/relationships/oleObject" Target="../embeddings/oleObject19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9.vml"/><Relationship Id="rId6" Type="http://schemas.openxmlformats.org/officeDocument/2006/relationships/image" Target="../media/image226.wmf"/><Relationship Id="rId11" Type="http://schemas.openxmlformats.org/officeDocument/2006/relationships/slide" Target="slide144.xml"/><Relationship Id="rId5" Type="http://schemas.openxmlformats.org/officeDocument/2006/relationships/oleObject" Target="../embeddings/oleObject196.bin"/><Relationship Id="rId10" Type="http://schemas.openxmlformats.org/officeDocument/2006/relationships/image" Target="../media/image228.wmf"/><Relationship Id="rId4" Type="http://schemas.openxmlformats.org/officeDocument/2006/relationships/image" Target="../media/image225.wmf"/><Relationship Id="rId9" Type="http://schemas.openxmlformats.org/officeDocument/2006/relationships/oleObject" Target="../embeddings/oleObject198.bin"/></Relationships>
</file>

<file path=ppt/slides/_rels/slide1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wmf"/><Relationship Id="rId3" Type="http://schemas.openxmlformats.org/officeDocument/2006/relationships/oleObject" Target="../embeddings/oleObject199.bin"/><Relationship Id="rId7" Type="http://schemas.openxmlformats.org/officeDocument/2006/relationships/oleObject" Target="../embeddings/oleObject20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0.vml"/><Relationship Id="rId6" Type="http://schemas.openxmlformats.org/officeDocument/2006/relationships/image" Target="../media/image230.wmf"/><Relationship Id="rId5" Type="http://schemas.openxmlformats.org/officeDocument/2006/relationships/oleObject" Target="../embeddings/oleObject200.bin"/><Relationship Id="rId4" Type="http://schemas.openxmlformats.org/officeDocument/2006/relationships/image" Target="../media/image229.wmf"/><Relationship Id="rId9" Type="http://schemas.openxmlformats.org/officeDocument/2006/relationships/slide" Target="slide144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1.vml"/><Relationship Id="rId5" Type="http://schemas.openxmlformats.org/officeDocument/2006/relationships/slide" Target="slide144.xml"/><Relationship Id="rId4" Type="http://schemas.openxmlformats.org/officeDocument/2006/relationships/image" Target="../media/image232.wmf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2.vml"/><Relationship Id="rId5" Type="http://schemas.openxmlformats.org/officeDocument/2006/relationships/slide" Target="slide144.xml"/><Relationship Id="rId4" Type="http://schemas.openxmlformats.org/officeDocument/2006/relationships/image" Target="../media/image233.wmf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4.bin"/><Relationship Id="rId7" Type="http://schemas.openxmlformats.org/officeDocument/2006/relationships/slide" Target="slide1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3.vml"/><Relationship Id="rId6" Type="http://schemas.openxmlformats.org/officeDocument/2006/relationships/image" Target="../media/image235.wmf"/><Relationship Id="rId5" Type="http://schemas.openxmlformats.org/officeDocument/2006/relationships/oleObject" Target="../embeddings/oleObject205.bin"/><Relationship Id="rId4" Type="http://schemas.openxmlformats.org/officeDocument/2006/relationships/image" Target="../media/image234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4.vml"/><Relationship Id="rId5" Type="http://schemas.openxmlformats.org/officeDocument/2006/relationships/slide" Target="slide144.xml"/><Relationship Id="rId4" Type="http://schemas.openxmlformats.org/officeDocument/2006/relationships/image" Target="../media/image236.wmf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5.vml"/><Relationship Id="rId5" Type="http://schemas.openxmlformats.org/officeDocument/2006/relationships/slide" Target="slide144.xml"/><Relationship Id="rId4" Type="http://schemas.openxmlformats.org/officeDocument/2006/relationships/image" Target="../media/image237.wmf"/></Relationships>
</file>

<file path=ppt/slides/_rels/slide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wmf"/><Relationship Id="rId3" Type="http://schemas.openxmlformats.org/officeDocument/2006/relationships/oleObject" Target="../embeddings/oleObject208.bin"/><Relationship Id="rId7" Type="http://schemas.openxmlformats.org/officeDocument/2006/relationships/oleObject" Target="../embeddings/oleObject2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6.vml"/><Relationship Id="rId6" Type="http://schemas.openxmlformats.org/officeDocument/2006/relationships/image" Target="../media/image239.wmf"/><Relationship Id="rId5" Type="http://schemas.openxmlformats.org/officeDocument/2006/relationships/oleObject" Target="../embeddings/oleObject209.bin"/><Relationship Id="rId4" Type="http://schemas.openxmlformats.org/officeDocument/2006/relationships/image" Target="../media/image238.wmf"/><Relationship Id="rId9" Type="http://schemas.openxmlformats.org/officeDocument/2006/relationships/slide" Target="slide144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slide" Target="slide18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7.vml"/><Relationship Id="rId5" Type="http://schemas.openxmlformats.org/officeDocument/2006/relationships/image" Target="../media/image241.wmf"/><Relationship Id="rId4" Type="http://schemas.openxmlformats.org/officeDocument/2006/relationships/oleObject" Target="../embeddings/oleObject211.bin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hyperlink" Target="Excel%20sz&#225;m&#237;t&#225;sok.xlsm" TargetMode="External"/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slide" Target="slide18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8.vml"/><Relationship Id="rId5" Type="http://schemas.openxmlformats.org/officeDocument/2006/relationships/image" Target="../media/image242.wmf"/><Relationship Id="rId4" Type="http://schemas.openxmlformats.org/officeDocument/2006/relationships/oleObject" Target="../embeddings/oleObject21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SI%20sz&#225;rmaztatott%20egys&#233;gei.pdf" TargetMode="Externa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M&#233;rt&#233;kegys&#233;gek%20defin&#237;ci&#243;ja.pdf" TargetMode="Externa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" Target="slide18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9.vml"/><Relationship Id="rId5" Type="http://schemas.openxmlformats.org/officeDocument/2006/relationships/image" Target="../media/image243.emf"/><Relationship Id="rId4" Type="http://schemas.openxmlformats.org/officeDocument/2006/relationships/package" Target="../embeddings/Microsoft_Excel_Worksheet2.xlsx"/></Relationships>
</file>

<file path=ppt/slides/_rels/slide19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5.bin"/><Relationship Id="rId3" Type="http://schemas.openxmlformats.org/officeDocument/2006/relationships/slide" Target="slide183.xml"/><Relationship Id="rId7" Type="http://schemas.openxmlformats.org/officeDocument/2006/relationships/image" Target="../media/image24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0.vml"/><Relationship Id="rId6" Type="http://schemas.openxmlformats.org/officeDocument/2006/relationships/oleObject" Target="../embeddings/oleObject214.bin"/><Relationship Id="rId11" Type="http://schemas.openxmlformats.org/officeDocument/2006/relationships/image" Target="../media/image247.wmf"/><Relationship Id="rId5" Type="http://schemas.openxmlformats.org/officeDocument/2006/relationships/image" Target="../media/image244.wmf"/><Relationship Id="rId10" Type="http://schemas.openxmlformats.org/officeDocument/2006/relationships/oleObject" Target="../embeddings/oleObject216.bin"/><Relationship Id="rId4" Type="http://schemas.openxmlformats.org/officeDocument/2006/relationships/oleObject" Target="../embeddings/oleObject213.bin"/><Relationship Id="rId9" Type="http://schemas.openxmlformats.org/officeDocument/2006/relationships/image" Target="../media/image246.wmf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slide" Target="slide18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1.vml"/><Relationship Id="rId5" Type="http://schemas.openxmlformats.org/officeDocument/2006/relationships/image" Target="../media/image248.emf"/><Relationship Id="rId4" Type="http://schemas.openxmlformats.org/officeDocument/2006/relationships/package" Target="../embeddings/Microsoft_Excel_Worksheet3.xlsx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slide" Target="slide183.xml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slide" Target="slide18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2.vml"/><Relationship Id="rId5" Type="http://schemas.openxmlformats.org/officeDocument/2006/relationships/image" Target="../media/image249.emf"/><Relationship Id="rId4" Type="http://schemas.openxmlformats.org/officeDocument/2006/relationships/package" Target="../embeddings/Microsoft_Excel_Worksheet4.xls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slide" Target="slide200.xml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slide" Target="slide200.xml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slide" Target="slide200.xml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9.bin"/><Relationship Id="rId3" Type="http://schemas.openxmlformats.org/officeDocument/2006/relationships/slide" Target="slide200.xml"/><Relationship Id="rId7" Type="http://schemas.openxmlformats.org/officeDocument/2006/relationships/image" Target="../media/image25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3.vml"/><Relationship Id="rId6" Type="http://schemas.openxmlformats.org/officeDocument/2006/relationships/oleObject" Target="../embeddings/oleObject218.bin"/><Relationship Id="rId5" Type="http://schemas.openxmlformats.org/officeDocument/2006/relationships/image" Target="../media/image250.wmf"/><Relationship Id="rId4" Type="http://schemas.openxmlformats.org/officeDocument/2006/relationships/oleObject" Target="../embeddings/oleObject217.bin"/><Relationship Id="rId9" Type="http://schemas.openxmlformats.org/officeDocument/2006/relationships/image" Target="../media/image252.wmf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4.vml"/><Relationship Id="rId5" Type="http://schemas.openxmlformats.org/officeDocument/2006/relationships/image" Target="../media/image253.wmf"/><Relationship Id="rId4" Type="http://schemas.openxmlformats.org/officeDocument/2006/relationships/oleObject" Target="../embeddings/oleObject220.bin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slide" Target="slide200.xml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3.bin"/><Relationship Id="rId13" Type="http://schemas.openxmlformats.org/officeDocument/2006/relationships/image" Target="../media/image258.wmf"/><Relationship Id="rId18" Type="http://schemas.openxmlformats.org/officeDocument/2006/relationships/oleObject" Target="../embeddings/oleObject228.bin"/><Relationship Id="rId3" Type="http://schemas.openxmlformats.org/officeDocument/2006/relationships/slide" Target="slide200.xml"/><Relationship Id="rId7" Type="http://schemas.openxmlformats.org/officeDocument/2006/relationships/image" Target="../media/image255.wmf"/><Relationship Id="rId12" Type="http://schemas.openxmlformats.org/officeDocument/2006/relationships/oleObject" Target="../embeddings/oleObject225.bin"/><Relationship Id="rId17" Type="http://schemas.openxmlformats.org/officeDocument/2006/relationships/image" Target="../media/image260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27.bin"/><Relationship Id="rId1" Type="http://schemas.openxmlformats.org/officeDocument/2006/relationships/vmlDrawing" Target="../drawings/vmlDrawing105.vml"/><Relationship Id="rId6" Type="http://schemas.openxmlformats.org/officeDocument/2006/relationships/oleObject" Target="../embeddings/oleObject222.bin"/><Relationship Id="rId11" Type="http://schemas.openxmlformats.org/officeDocument/2006/relationships/image" Target="../media/image257.wmf"/><Relationship Id="rId5" Type="http://schemas.openxmlformats.org/officeDocument/2006/relationships/image" Target="../media/image254.wmf"/><Relationship Id="rId15" Type="http://schemas.openxmlformats.org/officeDocument/2006/relationships/image" Target="../media/image259.wmf"/><Relationship Id="rId10" Type="http://schemas.openxmlformats.org/officeDocument/2006/relationships/oleObject" Target="../embeddings/oleObject224.bin"/><Relationship Id="rId19" Type="http://schemas.openxmlformats.org/officeDocument/2006/relationships/image" Target="../media/image261.wmf"/><Relationship Id="rId4" Type="http://schemas.openxmlformats.org/officeDocument/2006/relationships/oleObject" Target="../embeddings/oleObject221.bin"/><Relationship Id="rId9" Type="http://schemas.openxmlformats.org/officeDocument/2006/relationships/image" Target="../media/image256.wmf"/><Relationship Id="rId14" Type="http://schemas.openxmlformats.org/officeDocument/2006/relationships/oleObject" Target="../embeddings/oleObject226.bin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slide" Target="slide200.xml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slide" Target="slide20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1.bin"/><Relationship Id="rId3" Type="http://schemas.openxmlformats.org/officeDocument/2006/relationships/slide" Target="slide200.xml"/><Relationship Id="rId7" Type="http://schemas.openxmlformats.org/officeDocument/2006/relationships/image" Target="../media/image26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6.vml"/><Relationship Id="rId6" Type="http://schemas.openxmlformats.org/officeDocument/2006/relationships/oleObject" Target="../embeddings/oleObject230.bin"/><Relationship Id="rId5" Type="http://schemas.openxmlformats.org/officeDocument/2006/relationships/image" Target="../media/image262.wmf"/><Relationship Id="rId4" Type="http://schemas.openxmlformats.org/officeDocument/2006/relationships/oleObject" Target="../embeddings/oleObject229.bin"/><Relationship Id="rId9" Type="http://schemas.openxmlformats.org/officeDocument/2006/relationships/image" Target="../media/image264.wmf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7.vml"/><Relationship Id="rId6" Type="http://schemas.openxmlformats.org/officeDocument/2006/relationships/hyperlink" Target="t-eloszl&#225;s%20kvantilisei.pdf" TargetMode="External"/><Relationship Id="rId5" Type="http://schemas.openxmlformats.org/officeDocument/2006/relationships/image" Target="../media/image265.wmf"/><Relationship Id="rId4" Type="http://schemas.openxmlformats.org/officeDocument/2006/relationships/oleObject" Target="../embeddings/oleObject232.bin"/></Relationships>
</file>

<file path=ppt/slides/_rels/slide2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5.bin"/><Relationship Id="rId3" Type="http://schemas.openxmlformats.org/officeDocument/2006/relationships/slide" Target="slide200.xml"/><Relationship Id="rId7" Type="http://schemas.openxmlformats.org/officeDocument/2006/relationships/image" Target="../media/image26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8.vml"/><Relationship Id="rId6" Type="http://schemas.openxmlformats.org/officeDocument/2006/relationships/oleObject" Target="../embeddings/oleObject234.bin"/><Relationship Id="rId11" Type="http://schemas.openxmlformats.org/officeDocument/2006/relationships/image" Target="../media/image269.wmf"/><Relationship Id="rId5" Type="http://schemas.openxmlformats.org/officeDocument/2006/relationships/image" Target="../media/image266.wmf"/><Relationship Id="rId10" Type="http://schemas.openxmlformats.org/officeDocument/2006/relationships/oleObject" Target="../embeddings/oleObject236.bin"/><Relationship Id="rId4" Type="http://schemas.openxmlformats.org/officeDocument/2006/relationships/oleObject" Target="../embeddings/oleObject233.bin"/><Relationship Id="rId9" Type="http://schemas.openxmlformats.org/officeDocument/2006/relationships/image" Target="../media/image268.wmf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7" Type="http://schemas.openxmlformats.org/officeDocument/2006/relationships/image" Target="../media/image27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9.vml"/><Relationship Id="rId6" Type="http://schemas.openxmlformats.org/officeDocument/2006/relationships/oleObject" Target="../embeddings/oleObject238.bin"/><Relationship Id="rId5" Type="http://schemas.openxmlformats.org/officeDocument/2006/relationships/image" Target="../media/image270.wmf"/><Relationship Id="rId4" Type="http://schemas.openxmlformats.org/officeDocument/2006/relationships/oleObject" Target="../embeddings/oleObject237.bin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slide" Target="slide20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0.vml"/><Relationship Id="rId5" Type="http://schemas.openxmlformats.org/officeDocument/2006/relationships/image" Target="../media/image272.emf"/><Relationship Id="rId4" Type="http://schemas.openxmlformats.org/officeDocument/2006/relationships/package" Target="../embeddings/Microsoft_Excel_Worksheet5.xlsx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slide" Target="slide215.xml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hyperlink" Target="M&#233;r&#233;si%20jegyz&#337;k&#246;nyv.pdf" TargetMode="External"/><Relationship Id="rId2" Type="http://schemas.openxmlformats.org/officeDocument/2006/relationships/slide" Target="slide215.xml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slide" Target="slide215.xml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slide" Target="slide2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slide" Target="slide220.xml"/><Relationship Id="rId2" Type="http://schemas.openxmlformats.org/officeDocument/2006/relationships/hyperlink" Target="http://sirkan.iit.bme.hu/dokeos/courses/BMEVIIIM179/document/CSUB%C1K/2_szenzorok_jellemzoi.pdf?cidReq=BMEVIIIM179" TargetMode="External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slide" Target="slide220.xml"/><Relationship Id="rId2" Type="http://schemas.openxmlformats.org/officeDocument/2006/relationships/hyperlink" Target="http://www.bgk.uni-obuda.hu/ggyt/targyak/seged/bagmt14nnb/ea1.pdf" TargetMode="External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szeroldal.hu/metrology/vim.pdf" TargetMode="External"/><Relationship Id="rId2" Type="http://schemas.openxmlformats.org/officeDocument/2006/relationships/hyperlink" Target="http://www.engr.sjsu.edu/trhsu/Chapter%204%20Second%20order%20DEs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220.xml"/><Relationship Id="rId4" Type="http://schemas.openxmlformats.org/officeDocument/2006/relationships/hyperlink" Target="http://www.sze.hu/~jager/Automatika_elemek/autelemek_jegyzet.pdf" TargetMode="External"/></Relationships>
</file>

<file path=ppt/slides/_rels/slide223.xml.rels><?xml version="1.0" encoding="UTF-8" standalone="yes"?>
<Relationships xmlns="http://schemas.openxmlformats.org/package/2006/relationships"><Relationship Id="rId8" Type="http://schemas.openxmlformats.org/officeDocument/2006/relationships/slide" Target="slide220.xml"/><Relationship Id="rId3" Type="http://schemas.openxmlformats.org/officeDocument/2006/relationships/hyperlink" Target="http://ob121.com/" TargetMode="External"/><Relationship Id="rId7" Type="http://schemas.openxmlformats.org/officeDocument/2006/relationships/hyperlink" Target="http://www.pass-services.co.uk/" TargetMode="External"/><Relationship Id="rId2" Type="http://schemas.openxmlformats.org/officeDocument/2006/relationships/hyperlink" Target="http://www.uni-miskolc.hu/~elkszl/Oktatasi_anyag/Merestechnika_jegyzet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uszeroldal.hu/measurenotes/muszerek_es_meresek.pdf" TargetMode="External"/><Relationship Id="rId5" Type="http://schemas.openxmlformats.org/officeDocument/2006/relationships/hyperlink" Target="http://www.laboreszkozok.hu/" TargetMode="External"/><Relationship Id="rId4" Type="http://schemas.openxmlformats.org/officeDocument/2006/relationships/hyperlink" Target="http://www.conrad.hu/conrad.php?name=Products&amp;pid=103518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" Target="slide15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3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slide" Target="slide25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9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183.xml"/><Relationship Id="rId3" Type="http://schemas.openxmlformats.org/officeDocument/2006/relationships/slide" Target="slide15.xml"/><Relationship Id="rId7" Type="http://schemas.openxmlformats.org/officeDocument/2006/relationships/slide" Target="slide49.xml"/><Relationship Id="rId12" Type="http://schemas.openxmlformats.org/officeDocument/2006/relationships/slide" Target="slide144.xml"/><Relationship Id="rId2" Type="http://schemas.openxmlformats.org/officeDocument/2006/relationships/slide" Target="slide4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1.xml"/><Relationship Id="rId11" Type="http://schemas.openxmlformats.org/officeDocument/2006/relationships/slide" Target="slide111.xml"/><Relationship Id="rId5" Type="http://schemas.openxmlformats.org/officeDocument/2006/relationships/slide" Target="slide35.xml"/><Relationship Id="rId15" Type="http://schemas.openxmlformats.org/officeDocument/2006/relationships/slide" Target="slide215.xml"/><Relationship Id="rId10" Type="http://schemas.openxmlformats.org/officeDocument/2006/relationships/slide" Target="slide91.xml"/><Relationship Id="rId4" Type="http://schemas.openxmlformats.org/officeDocument/2006/relationships/slide" Target="slide25.xml"/><Relationship Id="rId9" Type="http://schemas.openxmlformats.org/officeDocument/2006/relationships/slide" Target="slide75.xml"/><Relationship Id="rId14" Type="http://schemas.openxmlformats.org/officeDocument/2006/relationships/slide" Target="slide20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4.wmf"/><Relationship Id="rId3" Type="http://schemas.openxmlformats.org/officeDocument/2006/relationships/slide" Target="slide25.xml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2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slide" Target="slide25.xml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8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6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8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tif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tiff"/><Relationship Id="rId5" Type="http://schemas.openxmlformats.org/officeDocument/2006/relationships/image" Target="../media/image50.tiff"/><Relationship Id="rId4" Type="http://schemas.openxmlformats.org/officeDocument/2006/relationships/image" Target="../media/image49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5.wmf"/><Relationship Id="rId4" Type="http://schemas.openxmlformats.org/officeDocument/2006/relationships/oleObject" Target="../embeddings/oleObject29.bin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7" Type="http://schemas.openxmlformats.org/officeDocument/2006/relationships/image" Target="../media/image5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56.wmf"/><Relationship Id="rId4" Type="http://schemas.openxmlformats.org/officeDocument/2006/relationships/oleObject" Target="../embeddings/oleObject30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58.wmf"/><Relationship Id="rId4" Type="http://schemas.openxmlformats.org/officeDocument/2006/relationships/oleObject" Target="../embeddings/oleObject32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7" Type="http://schemas.openxmlformats.org/officeDocument/2006/relationships/image" Target="../media/image6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3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7" Type="http://schemas.openxmlformats.org/officeDocument/2006/relationships/image" Target="../media/image6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36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64.wmf"/><Relationship Id="rId4" Type="http://schemas.openxmlformats.org/officeDocument/2006/relationships/oleObject" Target="../embeddings/oleObject38.bin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tiff"/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tif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" Target="slide7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&#337;m&#233;rs&#233;kletm&#233;r&#233;s%20&#233;s%20&#233;rz&#233;kel&#337;i.pdf" TargetMode="External"/><Relationship Id="rId2" Type="http://schemas.openxmlformats.org/officeDocument/2006/relationships/slide" Target="slide75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69.wmf"/><Relationship Id="rId4" Type="http://schemas.openxmlformats.org/officeDocument/2006/relationships/oleObject" Target="../embeddings/oleObject40.bin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71.tiff"/><Relationship Id="rId5" Type="http://schemas.openxmlformats.org/officeDocument/2006/relationships/image" Target="../media/image70.wmf"/><Relationship Id="rId4" Type="http://schemas.openxmlformats.org/officeDocument/2006/relationships/oleObject" Target="../embeddings/oleObject41.bin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72.wmf"/><Relationship Id="rId4" Type="http://schemas.openxmlformats.org/officeDocument/2006/relationships/oleObject" Target="../embeddings/oleObject42.bin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73.wmf"/><Relationship Id="rId4" Type="http://schemas.openxmlformats.org/officeDocument/2006/relationships/oleObject" Target="../embeddings/oleObject43.bin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74.wmf"/><Relationship Id="rId4" Type="http://schemas.openxmlformats.org/officeDocument/2006/relationships/oleObject" Target="../embeddings/oleObject44.bin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75.wmf"/><Relationship Id="rId4" Type="http://schemas.openxmlformats.org/officeDocument/2006/relationships/oleObject" Target="../embeddings/oleObject45.bin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77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iff"/><Relationship Id="rId2" Type="http://schemas.openxmlformats.org/officeDocument/2006/relationships/image" Target="../media/image78.tiff"/><Relationship Id="rId1" Type="http://schemas.openxmlformats.org/officeDocument/2006/relationships/slideLayout" Target="../slideLayouts/slideLayout2.xml"/><Relationship Id="rId5" Type="http://schemas.openxmlformats.org/officeDocument/2006/relationships/slide" Target="slide75.xml"/><Relationship Id="rId4" Type="http://schemas.openxmlformats.org/officeDocument/2006/relationships/image" Target="../media/image80.tiff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91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slide" Target="slide91.xml"/><Relationship Id="rId7" Type="http://schemas.openxmlformats.org/officeDocument/2006/relationships/image" Target="../media/image8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84.wmf"/><Relationship Id="rId5" Type="http://schemas.openxmlformats.org/officeDocument/2006/relationships/image" Target="../media/image81.wmf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83.wmf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91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" Target="slide91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tiff"/><Relationship Id="rId2" Type="http://schemas.openxmlformats.org/officeDocument/2006/relationships/slide" Target="slide91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91.xml"/><Relationship Id="rId7" Type="http://schemas.openxmlformats.org/officeDocument/2006/relationships/image" Target="../media/image8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52.bin"/><Relationship Id="rId5" Type="http://schemas.openxmlformats.org/officeDocument/2006/relationships/image" Target="../media/image86.wmf"/><Relationship Id="rId4" Type="http://schemas.openxmlformats.org/officeDocument/2006/relationships/oleObject" Target="../embeddings/oleObject51.bin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" Target="slide91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9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88.wmf"/><Relationship Id="rId4" Type="http://schemas.openxmlformats.org/officeDocument/2006/relationships/oleObject" Target="../embeddings/oleObject5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Méréstechnikai alapismeretek </a:t>
            </a:r>
            <a:endParaRPr lang="en-GB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31540" y="3886200"/>
            <a:ext cx="8280920" cy="2971800"/>
          </a:xfrm>
        </p:spPr>
        <p:txBody>
          <a:bodyPr>
            <a:normAutofit lnSpcReduction="10000"/>
          </a:bodyPr>
          <a:lstStyle/>
          <a:p>
            <a:endParaRPr lang="hu-HU" sz="1800" dirty="0" smtClean="0"/>
          </a:p>
          <a:p>
            <a:r>
              <a:rPr lang="hu-HU" sz="2000" dirty="0" smtClean="0"/>
              <a:t>Írta és szerkesztette:</a:t>
            </a:r>
          </a:p>
          <a:p>
            <a:r>
              <a:rPr lang="hu-HU" sz="2000" dirty="0" smtClean="0"/>
              <a:t>Sárosi József (Szegedi Tudományegyetem)</a:t>
            </a:r>
          </a:p>
          <a:p>
            <a:r>
              <a:rPr lang="hu-HU" sz="2000" dirty="0" smtClean="0"/>
              <a:t>Fabulya </a:t>
            </a:r>
            <a:r>
              <a:rPr lang="hu-HU" sz="2000" dirty="0"/>
              <a:t>Zoltán (Szegedi Tudományegyetem</a:t>
            </a:r>
            <a:r>
              <a:rPr lang="hu-HU" sz="2000" dirty="0" smtClean="0"/>
              <a:t>)</a:t>
            </a:r>
          </a:p>
          <a:p>
            <a:endParaRPr lang="hu-HU" dirty="0" smtClean="0"/>
          </a:p>
          <a:p>
            <a:endParaRPr lang="hu-HU" dirty="0" smtClean="0"/>
          </a:p>
          <a:p>
            <a:r>
              <a:rPr lang="hu-HU" sz="2000" dirty="0" smtClean="0"/>
              <a:t>2014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75615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04536"/>
          </a:xfrm>
        </p:spPr>
        <p:txBody>
          <a:bodyPr>
            <a:normAutofit/>
          </a:bodyPr>
          <a:lstStyle/>
          <a:p>
            <a:pPr lvl="0"/>
            <a:r>
              <a:rPr lang="hu-HU" dirty="0"/>
              <a:t>A</a:t>
            </a:r>
            <a:r>
              <a:rPr lang="hu-HU" dirty="0" smtClean="0"/>
              <a:t> </a:t>
            </a:r>
            <a:r>
              <a:rPr lang="hu-HU" dirty="0"/>
              <a:t>mérendő mennyiség hányszor nagyobb (kisebb), mint a számára alapul választott egységnyi mennyiség</a:t>
            </a:r>
            <a:r>
              <a:rPr lang="hu-HU" dirty="0" smtClean="0"/>
              <a:t>.</a:t>
            </a:r>
          </a:p>
          <a:p>
            <a:pPr lvl="0"/>
            <a:r>
              <a:rPr lang="hu-HU" dirty="0" smtClean="0"/>
              <a:t>A mérés mindig összehasonlítás.</a:t>
            </a:r>
          </a:p>
          <a:p>
            <a:pPr lvl="0"/>
            <a:r>
              <a:rPr lang="hu-HU" dirty="0"/>
              <a:t>Egy X fizikai mennyiség esetén</a:t>
            </a:r>
            <a:r>
              <a:rPr lang="hu-HU" dirty="0" smtClean="0"/>
              <a:t>:</a:t>
            </a:r>
          </a:p>
          <a:p>
            <a:pPr marL="0" lvl="0" indent="363538">
              <a:buNone/>
            </a:pPr>
            <a:r>
              <a:rPr lang="hu-HU" dirty="0" smtClean="0"/>
              <a:t>Ha </a:t>
            </a:r>
            <a:r>
              <a:rPr lang="hu-HU" dirty="0"/>
              <a:t>I = 10 A, akkor {I} = 10 és [I] = A</a:t>
            </a:r>
            <a:r>
              <a:rPr lang="hu-HU" dirty="0" smtClean="0"/>
              <a:t>.</a:t>
            </a:r>
          </a:p>
          <a:p>
            <a:r>
              <a:rPr lang="hu-HU" dirty="0" smtClean="0"/>
              <a:t>Metrológia, méréstechnika, műszertechnika, mérésügy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Mérés fogalma</a:t>
            </a:r>
            <a:endParaRPr lang="en-GB" dirty="0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1" name="Objektum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670718"/>
              </p:ext>
            </p:extLst>
          </p:nvPr>
        </p:nvGraphicFramePr>
        <p:xfrm>
          <a:off x="6171254" y="3818068"/>
          <a:ext cx="1599506" cy="43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4" name="Equation" r:id="rId4" imgW="799753" imgH="215806" progId="Equation.3">
                  <p:embed/>
                </p:oleObj>
              </mc:Choice>
              <mc:Fallback>
                <p:oleObj name="Equation" r:id="rId4" imgW="799753" imgH="21580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1254" y="3818068"/>
                        <a:ext cx="1599506" cy="4316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66688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0"/>
              </a:spcBef>
            </a:pPr>
            <a:endParaRPr lang="hu-HU" dirty="0" smtClean="0"/>
          </a:p>
          <a:p>
            <a:pPr lvl="1">
              <a:spcBef>
                <a:spcPts val="0"/>
              </a:spcBef>
            </a:pPr>
            <a:endParaRPr lang="hu-HU" dirty="0"/>
          </a:p>
          <a:p>
            <a:pPr marL="763200" lvl="1" indent="-284400">
              <a:spcBef>
                <a:spcPts val="600"/>
              </a:spcBef>
            </a:pPr>
            <a:r>
              <a:rPr lang="hu-HU" dirty="0" smtClean="0"/>
              <a:t>Maximális </a:t>
            </a:r>
            <a:r>
              <a:rPr lang="hu-HU" dirty="0"/>
              <a:t>relatív </a:t>
            </a:r>
            <a:r>
              <a:rPr lang="hu-HU" dirty="0" smtClean="0"/>
              <a:t>hiba:</a:t>
            </a:r>
          </a:p>
          <a:p>
            <a:pPr marL="763200" lvl="1" indent="-284400">
              <a:spcBef>
                <a:spcPts val="600"/>
              </a:spcBef>
            </a:pPr>
            <a:endParaRPr lang="hu-HU" dirty="0"/>
          </a:p>
          <a:p>
            <a:pPr marL="763200" lvl="1" indent="-284400">
              <a:spcBef>
                <a:spcPts val="600"/>
              </a:spcBef>
            </a:pPr>
            <a:endParaRPr lang="hu-HU" dirty="0" smtClean="0"/>
          </a:p>
          <a:p>
            <a:pPr marL="763200" lvl="1" indent="-284400">
              <a:spcBef>
                <a:spcPts val="600"/>
              </a:spcBef>
            </a:pPr>
            <a:endParaRPr lang="hu-HU" dirty="0"/>
          </a:p>
          <a:p>
            <a:pPr marL="763200" lvl="1" indent="0">
              <a:spcBef>
                <a:spcPts val="1800"/>
              </a:spcBef>
              <a:buNone/>
            </a:pPr>
            <a:r>
              <a:rPr lang="hu-HU" dirty="0" smtClean="0"/>
              <a:t>A </a:t>
            </a:r>
            <a:r>
              <a:rPr lang="hu-HU" dirty="0"/>
              <a:t>mért (kijelzett) értéknek e tartományba kell </a:t>
            </a:r>
            <a:r>
              <a:rPr lang="hu-HU" dirty="0" smtClean="0"/>
              <a:t>esnie</a:t>
            </a:r>
            <a:r>
              <a:rPr lang="hu-HU" dirty="0"/>
              <a:t>.</a:t>
            </a:r>
          </a:p>
          <a:p>
            <a:pPr lvl="1">
              <a:spcBef>
                <a:spcPts val="0"/>
              </a:spcBef>
            </a:pP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760410"/>
              </p:ext>
            </p:extLst>
          </p:nvPr>
        </p:nvGraphicFramePr>
        <p:xfrm>
          <a:off x="2451100" y="1571306"/>
          <a:ext cx="4241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09" name="Equation" r:id="rId4" imgW="2120900" imgH="431800" progId="Equation.3">
                  <p:embed/>
                </p:oleObj>
              </mc:Choice>
              <mc:Fallback>
                <p:oleObj name="Equation" r:id="rId4" imgW="2120900" imgH="431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1571306"/>
                        <a:ext cx="42418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472933"/>
              </p:ext>
            </p:extLst>
          </p:nvPr>
        </p:nvGraphicFramePr>
        <p:xfrm>
          <a:off x="2324100" y="3025980"/>
          <a:ext cx="4495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10" name="Equation" r:id="rId6" imgW="2247900" imgH="457200" progId="Equation.3">
                  <p:embed/>
                </p:oleObj>
              </mc:Choice>
              <mc:Fallback>
                <p:oleObj name="Equation" r:id="rId6" imgW="224790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100" y="3025980"/>
                        <a:ext cx="4495800" cy="914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8" name="Objektum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743498"/>
              </p:ext>
            </p:extLst>
          </p:nvPr>
        </p:nvGraphicFramePr>
        <p:xfrm>
          <a:off x="914400" y="4076700"/>
          <a:ext cx="7315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11" name="Equation" r:id="rId8" imgW="3657600" imgH="241200" progId="Equation.3">
                  <p:embed/>
                </p:oleObj>
              </mc:Choice>
              <mc:Fallback>
                <p:oleObj name="Equation" r:id="rId8" imgW="365760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076700"/>
                        <a:ext cx="7315200" cy="482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05044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63200" lvl="1" indent="-288000">
              <a:spcBef>
                <a:spcPts val="1200"/>
              </a:spcBef>
            </a:pPr>
            <a:r>
              <a:rPr lang="hu-HU" dirty="0"/>
              <a:t>Relatív hiba és annak százalékos értéke </a:t>
            </a:r>
            <a:r>
              <a:rPr lang="hu-HU" dirty="0" smtClean="0"/>
              <a:t>10 </a:t>
            </a:r>
            <a:r>
              <a:rPr lang="hu-HU" dirty="0"/>
              <a:t>V </a:t>
            </a:r>
            <a:r>
              <a:rPr lang="hu-HU" dirty="0" smtClean="0"/>
              <a:t>esetén:</a:t>
            </a:r>
          </a:p>
          <a:p>
            <a:pPr lvl="1">
              <a:spcBef>
                <a:spcPts val="1200"/>
              </a:spcBef>
            </a:pPr>
            <a:endParaRPr lang="hu-HU" dirty="0"/>
          </a:p>
          <a:p>
            <a:pPr marL="763200" lvl="1" indent="0">
              <a:spcBef>
                <a:spcPts val="3600"/>
              </a:spcBef>
              <a:buNone/>
            </a:pPr>
            <a:r>
              <a:rPr lang="hu-HU" dirty="0" smtClean="0"/>
              <a:t>Maximális </a:t>
            </a:r>
            <a:r>
              <a:rPr lang="hu-HU" dirty="0"/>
              <a:t>relatív hiba és annak százalékos értéke </a:t>
            </a:r>
            <a:r>
              <a:rPr lang="hu-HU" dirty="0" smtClean="0"/>
              <a:t>10 </a:t>
            </a:r>
            <a:r>
              <a:rPr lang="hu-HU" dirty="0"/>
              <a:t>V </a:t>
            </a:r>
            <a:r>
              <a:rPr lang="hu-HU" dirty="0" smtClean="0"/>
              <a:t>esetén:</a:t>
            </a:r>
            <a:endParaRPr lang="hu-HU" dirty="0"/>
          </a:p>
          <a:p>
            <a:pPr lvl="1">
              <a:spcBef>
                <a:spcPts val="0"/>
              </a:spcBef>
            </a:pP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101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351950"/>
              </p:ext>
            </p:extLst>
          </p:nvPr>
        </p:nvGraphicFramePr>
        <p:xfrm>
          <a:off x="2832100" y="2492896"/>
          <a:ext cx="3479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6" name="Equation" r:id="rId4" imgW="1739900" imgH="431800" progId="Equation.3">
                  <p:embed/>
                </p:oleObj>
              </mc:Choice>
              <mc:Fallback>
                <p:oleObj name="Equation" r:id="rId4" imgW="1739900" imgH="431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2492896"/>
                        <a:ext cx="34798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1" name="Objektum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501260"/>
              </p:ext>
            </p:extLst>
          </p:nvPr>
        </p:nvGraphicFramePr>
        <p:xfrm>
          <a:off x="2374900" y="4437063"/>
          <a:ext cx="4394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7" name="Equation" r:id="rId6" imgW="2197080" imgH="457200" progId="Equation.3">
                  <p:embed/>
                </p:oleObj>
              </mc:Choice>
              <mc:Fallback>
                <p:oleObj name="Equation" r:id="rId6" imgW="219708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4900" y="4437063"/>
                        <a:ext cx="4394200" cy="914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593709"/>
              </p:ext>
            </p:extLst>
          </p:nvPr>
        </p:nvGraphicFramePr>
        <p:xfrm>
          <a:off x="990600" y="5495925"/>
          <a:ext cx="716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8" name="Equation" r:id="rId8" imgW="3581280" imgH="241200" progId="Equation.3">
                  <p:embed/>
                </p:oleObj>
              </mc:Choice>
              <mc:Fallback>
                <p:oleObj name="Equation" r:id="rId8" imgW="358128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495925"/>
                        <a:ext cx="7162800" cy="482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82222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63200" lvl="1" indent="0">
              <a:spcBef>
                <a:spcPts val="1800"/>
              </a:spcBef>
              <a:buNone/>
            </a:pPr>
            <a:r>
              <a:rPr lang="hu-HU" dirty="0" smtClean="0"/>
              <a:t>A </a:t>
            </a:r>
            <a:r>
              <a:rPr lang="hu-HU" dirty="0"/>
              <a:t>mért (kijelzett) értéknek e tartományba kell esnie.</a:t>
            </a:r>
          </a:p>
          <a:p>
            <a:pPr marL="763200" lvl="1" indent="-288000">
              <a:spcBef>
                <a:spcPts val="0"/>
              </a:spcBef>
            </a:pPr>
            <a:r>
              <a:rPr lang="hu-HU" dirty="0" smtClean="0"/>
              <a:t>Látható</a:t>
            </a:r>
            <a:r>
              <a:rPr lang="hu-HU" dirty="0"/>
              <a:t>, hogy kis kitérésnél a relatív hiba nagyobb, ezért - ha van rá lehetőség - mindig abban a méréshatárban kell mérni, melynél a mutató a végkitérés közelében tartózkodik.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922905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3538" indent="-363538">
              <a:spcBef>
                <a:spcPts val="0"/>
              </a:spcBef>
            </a:pPr>
            <a:r>
              <a:rPr lang="hu-HU" dirty="0"/>
              <a:t>Egy 10 V méréshatárú digitális feszültségmérő műszer 9,215 </a:t>
            </a:r>
            <a:r>
              <a:rPr lang="hu-HU" dirty="0" err="1"/>
              <a:t>V-ot</a:t>
            </a:r>
            <a:r>
              <a:rPr lang="hu-HU" dirty="0"/>
              <a:t> </a:t>
            </a:r>
            <a:r>
              <a:rPr lang="hu-HU" dirty="0" smtClean="0"/>
              <a:t>mutat.</a:t>
            </a:r>
          </a:p>
          <a:p>
            <a:pPr marL="763588" lvl="1" indent="-288000">
              <a:spcBef>
                <a:spcPts val="672"/>
              </a:spcBef>
            </a:pPr>
            <a:r>
              <a:rPr lang="hu-HU" dirty="0" smtClean="0"/>
              <a:t>Határozzuk </a:t>
            </a:r>
            <a:r>
              <a:rPr lang="hu-HU" dirty="0"/>
              <a:t>meg a hibasávot, ha </a:t>
            </a:r>
            <a:r>
              <a:rPr lang="hu-HU" dirty="0" err="1"/>
              <a:t>h</a:t>
            </a:r>
            <a:r>
              <a:rPr lang="hu-HU" baseline="-25000" dirty="0" err="1"/>
              <a:t>fs</a:t>
            </a:r>
            <a:r>
              <a:rPr lang="hu-HU" dirty="0"/>
              <a:t> = ±0,05% és </a:t>
            </a:r>
            <a:endParaRPr lang="hu-HU" dirty="0" smtClean="0"/>
          </a:p>
          <a:p>
            <a:pPr marL="711200" lvl="1" indent="0">
              <a:spcBef>
                <a:spcPts val="0"/>
              </a:spcBef>
              <a:buNone/>
            </a:pPr>
            <a:r>
              <a:rPr lang="hu-HU" dirty="0" smtClean="0"/>
              <a:t>D = 1!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631827"/>
              </p:ext>
            </p:extLst>
          </p:nvPr>
        </p:nvGraphicFramePr>
        <p:xfrm>
          <a:off x="1689100" y="3633788"/>
          <a:ext cx="5765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09" name="Equation" r:id="rId4" imgW="2882880" imgH="444240" progId="Equation.3">
                  <p:embed/>
                </p:oleObj>
              </mc:Choice>
              <mc:Fallback>
                <p:oleObj name="Equation" r:id="rId4" imgW="2882880" imgH="4442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3633788"/>
                        <a:ext cx="57658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3" name="Objektu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002165"/>
              </p:ext>
            </p:extLst>
          </p:nvPr>
        </p:nvGraphicFramePr>
        <p:xfrm>
          <a:off x="2032000" y="4653136"/>
          <a:ext cx="5080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10" name="Equation" r:id="rId6" imgW="2540000" imgH="393700" progId="Equation.3">
                  <p:embed/>
                </p:oleObj>
              </mc:Choice>
              <mc:Fallback>
                <p:oleObj name="Equation" r:id="rId6" imgW="25400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653136"/>
                        <a:ext cx="50800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63733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363272" cy="4680520"/>
          </a:xfrm>
        </p:spPr>
        <p:txBody>
          <a:bodyPr>
            <a:normAutofit/>
          </a:bodyPr>
          <a:lstStyle/>
          <a:p>
            <a:pPr marL="363538" indent="-363538">
              <a:spcBef>
                <a:spcPts val="0"/>
              </a:spcBef>
            </a:pPr>
            <a:endParaRPr lang="hu-HU" dirty="0"/>
          </a:p>
          <a:p>
            <a:pPr marL="363538" indent="-363538">
              <a:spcBef>
                <a:spcPts val="0"/>
              </a:spcBef>
            </a:pPr>
            <a:endParaRPr lang="hu-HU" dirty="0" smtClean="0"/>
          </a:p>
          <a:p>
            <a:pPr marL="363538" indent="-363538">
              <a:spcBef>
                <a:spcPts val="0"/>
              </a:spcBef>
            </a:pPr>
            <a:endParaRPr lang="hu-HU" dirty="0"/>
          </a:p>
          <a:p>
            <a:pPr marL="763200" lvl="1" indent="0">
              <a:spcBef>
                <a:spcPts val="1200"/>
              </a:spcBef>
              <a:buNone/>
            </a:pPr>
            <a:r>
              <a:rPr lang="hu-HU" dirty="0" smtClean="0"/>
              <a:t>A műszer a mért érték körül ekkora hibasávot okoz.</a:t>
            </a:r>
          </a:p>
          <a:p>
            <a:pPr marL="763588" lvl="1" indent="-288000">
              <a:spcBef>
                <a:spcPts val="1200"/>
              </a:spcBef>
            </a:pPr>
            <a:r>
              <a:rPr lang="hu-HU" dirty="0" smtClean="0"/>
              <a:t>Ismételjük </a:t>
            </a:r>
            <a:r>
              <a:rPr lang="hu-HU" dirty="0"/>
              <a:t>meg a számításainkat abban az esetben, ha ugyanebben a méréshatárban 0,085 </a:t>
            </a:r>
            <a:r>
              <a:rPr lang="hu-HU" dirty="0" err="1"/>
              <a:t>V-ot</a:t>
            </a:r>
            <a:r>
              <a:rPr lang="hu-HU" dirty="0"/>
              <a:t> mérünk!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104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5" name="Objektum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438765"/>
              </p:ext>
            </p:extLst>
          </p:nvPr>
        </p:nvGraphicFramePr>
        <p:xfrm>
          <a:off x="1333500" y="1556792"/>
          <a:ext cx="6477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81" name="Equation" r:id="rId4" imgW="3238500" imgH="279400" progId="Equation.3">
                  <p:embed/>
                </p:oleObj>
              </mc:Choice>
              <mc:Fallback>
                <p:oleObj name="Equation" r:id="rId4" imgW="3238500" imgH="279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0" y="1556792"/>
                        <a:ext cx="64770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457261"/>
              </p:ext>
            </p:extLst>
          </p:nvPr>
        </p:nvGraphicFramePr>
        <p:xfrm>
          <a:off x="1016000" y="2262358"/>
          <a:ext cx="7112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82" name="Equation" r:id="rId6" imgW="3556000" imgH="393700" progId="Equation.3">
                  <p:embed/>
                </p:oleObj>
              </mc:Choice>
              <mc:Fallback>
                <p:oleObj name="Equation" r:id="rId6" imgW="35560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2262358"/>
                        <a:ext cx="71120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5704"/>
              </p:ext>
            </p:extLst>
          </p:nvPr>
        </p:nvGraphicFramePr>
        <p:xfrm>
          <a:off x="1701800" y="5171706"/>
          <a:ext cx="57404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83" name="Equation" r:id="rId8" imgW="2869920" imgH="444240" progId="Equation.3">
                  <p:embed/>
                </p:oleObj>
              </mc:Choice>
              <mc:Fallback>
                <p:oleObj name="Equation" r:id="rId8" imgW="2869920" imgH="4442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5171706"/>
                        <a:ext cx="57404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007518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363272" cy="4680520"/>
          </a:xfrm>
        </p:spPr>
        <p:txBody>
          <a:bodyPr>
            <a:normAutofit/>
          </a:bodyPr>
          <a:lstStyle/>
          <a:p>
            <a:pPr marL="363538" indent="-363538">
              <a:spcBef>
                <a:spcPts val="0"/>
              </a:spcBef>
            </a:pPr>
            <a:endParaRPr lang="hu-HU" dirty="0" smtClean="0"/>
          </a:p>
          <a:p>
            <a:pPr marL="363538" indent="-363538">
              <a:spcBef>
                <a:spcPts val="0"/>
              </a:spcBef>
            </a:pPr>
            <a:endParaRPr lang="hu-HU" dirty="0"/>
          </a:p>
          <a:p>
            <a:pPr marL="363538" indent="-363538">
              <a:spcBef>
                <a:spcPts val="0"/>
              </a:spcBef>
            </a:pPr>
            <a:endParaRPr lang="hu-HU" dirty="0" smtClean="0"/>
          </a:p>
          <a:p>
            <a:pPr marL="363538" indent="-363538">
              <a:spcBef>
                <a:spcPts val="0"/>
              </a:spcBef>
            </a:pPr>
            <a:endParaRPr lang="hu-HU" dirty="0"/>
          </a:p>
          <a:p>
            <a:pPr marL="363538" indent="-363538">
              <a:spcBef>
                <a:spcPts val="0"/>
              </a:spcBef>
            </a:pPr>
            <a:endParaRPr lang="hu-HU" dirty="0" smtClean="0"/>
          </a:p>
          <a:p>
            <a:pPr marL="363538" indent="-363538">
              <a:spcBef>
                <a:spcPts val="0"/>
              </a:spcBef>
            </a:pP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105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3" name="Objektu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822701"/>
              </p:ext>
            </p:extLst>
          </p:nvPr>
        </p:nvGraphicFramePr>
        <p:xfrm>
          <a:off x="2235200" y="1556792"/>
          <a:ext cx="4673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02" name="Equation" r:id="rId4" imgW="2336800" imgH="393700" progId="Equation.3">
                  <p:embed/>
                </p:oleObj>
              </mc:Choice>
              <mc:Fallback>
                <p:oleObj name="Equation" r:id="rId4" imgW="23368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5200" y="1556792"/>
                        <a:ext cx="46736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1" name="Objektum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132292"/>
              </p:ext>
            </p:extLst>
          </p:nvPr>
        </p:nvGraphicFramePr>
        <p:xfrm>
          <a:off x="1346200" y="2492896"/>
          <a:ext cx="6451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03" name="Equation" r:id="rId6" imgW="3225800" imgH="279400" progId="Equation.3">
                  <p:embed/>
                </p:oleObj>
              </mc:Choice>
              <mc:Fallback>
                <p:oleObj name="Equation" r:id="rId6" imgW="3225800" imgH="279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200" y="2492896"/>
                        <a:ext cx="64516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094524"/>
              </p:ext>
            </p:extLst>
          </p:nvPr>
        </p:nvGraphicFramePr>
        <p:xfrm>
          <a:off x="1016000" y="3212976"/>
          <a:ext cx="7112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04" name="Equation" r:id="rId8" imgW="3556000" imgH="393700" progId="Equation.3">
                  <p:embed/>
                </p:oleObj>
              </mc:Choice>
              <mc:Fallback>
                <p:oleObj name="Equation" r:id="rId8" imgW="35560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3212976"/>
                        <a:ext cx="71120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artalom helye 2"/>
          <p:cNvSpPr txBox="1">
            <a:spLocks/>
          </p:cNvSpPr>
          <p:nvPr/>
        </p:nvSpPr>
        <p:spPr>
          <a:xfrm>
            <a:off x="457200" y="1556792"/>
            <a:ext cx="836327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indent="-363538">
              <a:spcBef>
                <a:spcPts val="0"/>
              </a:spcBef>
            </a:pPr>
            <a:endParaRPr lang="hu-HU" dirty="0" smtClean="0"/>
          </a:p>
          <a:p>
            <a:pPr marL="363538" indent="-363538">
              <a:spcBef>
                <a:spcPts val="0"/>
              </a:spcBef>
            </a:pPr>
            <a:endParaRPr lang="hu-HU" dirty="0" smtClean="0"/>
          </a:p>
          <a:p>
            <a:pPr marL="363538" indent="-363538">
              <a:spcBef>
                <a:spcPts val="0"/>
              </a:spcBef>
            </a:pPr>
            <a:endParaRPr lang="hu-HU" dirty="0" smtClean="0"/>
          </a:p>
          <a:p>
            <a:pPr marL="763200" lvl="1" indent="0">
              <a:spcBef>
                <a:spcPts val="1200"/>
              </a:spcBef>
              <a:buFont typeface="Arial" pitchFamily="34" charset="0"/>
              <a:buNone/>
            </a:pPr>
            <a:endParaRPr lang="hu-HU" dirty="0" smtClean="0"/>
          </a:p>
          <a:p>
            <a:pPr marL="763200" lvl="1" indent="0">
              <a:spcBef>
                <a:spcPts val="0"/>
              </a:spcBef>
              <a:buFont typeface="Arial" pitchFamily="34" charset="0"/>
              <a:buNone/>
            </a:pPr>
            <a:endParaRPr lang="hu-HU" dirty="0" smtClean="0"/>
          </a:p>
          <a:p>
            <a:pPr marL="763200" lvl="1" indent="0">
              <a:spcBef>
                <a:spcPts val="600"/>
              </a:spcBef>
              <a:buFont typeface="Arial" pitchFamily="34" charset="0"/>
              <a:buNone/>
            </a:pPr>
            <a:r>
              <a:rPr lang="hu-HU" dirty="0" smtClean="0"/>
              <a:t>A műszer a mért érték körül ekkora hibasávot okoz.</a:t>
            </a:r>
          </a:p>
        </p:txBody>
      </p:sp>
    </p:spTree>
    <p:extLst>
      <p:ext uri="{BB962C8B-B14F-4D97-AF65-F5344CB8AC3E}">
        <p14:creationId xmlns:p14="http://schemas.microsoft.com/office/powerpoint/2010/main" val="4267475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63588" lvl="1" indent="-288000">
              <a:spcBef>
                <a:spcPts val="0"/>
              </a:spcBef>
            </a:pPr>
            <a:r>
              <a:rPr lang="hu-HU" dirty="0"/>
              <a:t>Mint látható, mindkét esetben a hibasáv (kerekítés után) ± 6 </a:t>
            </a:r>
            <a:r>
              <a:rPr lang="hu-HU" dirty="0" err="1"/>
              <a:t>mV</a:t>
            </a:r>
            <a:r>
              <a:rPr lang="hu-HU" dirty="0"/>
              <a:t>, ez azonban ne tévesszen meg bennünket, hisz nagyságrendekkel eltérő feszültségeket mértünk. </a:t>
            </a:r>
          </a:p>
          <a:p>
            <a:pPr marL="763200" lvl="1" indent="0">
              <a:spcBef>
                <a:spcPts val="0"/>
              </a:spcBef>
              <a:buNone/>
            </a:pPr>
            <a:r>
              <a:rPr lang="hu-HU" dirty="0"/>
              <a:t>Mindig a relatív hiba alapján végezzük az összehasonlítást! </a:t>
            </a:r>
          </a:p>
          <a:p>
            <a:pPr marL="763200" lvl="1" indent="0">
              <a:spcBef>
                <a:spcPts val="0"/>
              </a:spcBef>
              <a:buNone/>
            </a:pPr>
            <a:r>
              <a:rPr lang="hu-HU" dirty="0"/>
              <a:t>Ha így teszünk, akkor látható, hogy az első esetben ± 0,065%, míg a második esetben ± 7,058% a mérés relatív hibája, azaz a digitális műszereknél is nagy jelentősége van a megfelelő méréshatár kiválasztásának.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436735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363272" cy="4680520"/>
          </a:xfrm>
        </p:spPr>
        <p:txBody>
          <a:bodyPr>
            <a:normAutofit/>
          </a:bodyPr>
          <a:lstStyle/>
          <a:p>
            <a:pPr marL="363538" indent="-363538">
              <a:spcBef>
                <a:spcPts val="0"/>
              </a:spcBef>
            </a:pPr>
            <a:r>
              <a:rPr lang="hu-HU" dirty="0"/>
              <a:t>Egy </a:t>
            </a:r>
            <a:r>
              <a:rPr lang="hu-HU" dirty="0" smtClean="0"/>
              <a:t>0-500 </a:t>
            </a:r>
            <a:r>
              <a:rPr lang="hu-HU" dirty="0"/>
              <a:t>°C </a:t>
            </a:r>
            <a:r>
              <a:rPr lang="hu-HU" dirty="0" smtClean="0"/>
              <a:t>méréstartományú </a:t>
            </a:r>
            <a:r>
              <a:rPr lang="hu-HU" dirty="0"/>
              <a:t>digitális kijelzésű hőmérő pontosságát a következőképpen adták meg: ± 0,1% ± 2 </a:t>
            </a:r>
            <a:r>
              <a:rPr lang="hu-HU" dirty="0" smtClean="0"/>
              <a:t>digit.</a:t>
            </a:r>
          </a:p>
          <a:p>
            <a:pPr marL="763588" lvl="1" indent="-288000">
              <a:spcBef>
                <a:spcPts val="672"/>
              </a:spcBef>
            </a:pPr>
            <a:r>
              <a:rPr lang="hu-HU" dirty="0" smtClean="0"/>
              <a:t>Mekkora </a:t>
            </a:r>
            <a:r>
              <a:rPr lang="hu-HU" dirty="0"/>
              <a:t>az eredő relatív hiba, ha </a:t>
            </a:r>
            <a:r>
              <a:rPr lang="hu-HU" dirty="0" smtClean="0"/>
              <a:t>pontosan 400 </a:t>
            </a:r>
            <a:r>
              <a:rPr lang="hu-HU" dirty="0" err="1" smtClean="0"/>
              <a:t>°C-ot</a:t>
            </a:r>
            <a:r>
              <a:rPr lang="hu-HU" dirty="0" smtClean="0"/>
              <a:t> szeretnénk mérni?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107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5" name="Objektum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358433"/>
              </p:ext>
            </p:extLst>
          </p:nvPr>
        </p:nvGraphicFramePr>
        <p:xfrm>
          <a:off x="2260600" y="4094336"/>
          <a:ext cx="4622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81" name="Equation" r:id="rId4" imgW="2311400" imgH="393700" progId="Equation.3">
                  <p:embed/>
                </p:oleObj>
              </mc:Choice>
              <mc:Fallback>
                <p:oleObj name="Equation" r:id="rId4" imgW="23114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4094336"/>
                        <a:ext cx="46228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715452"/>
              </p:ext>
            </p:extLst>
          </p:nvPr>
        </p:nvGraphicFramePr>
        <p:xfrm>
          <a:off x="1790700" y="5030440"/>
          <a:ext cx="5562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82" name="Equation" r:id="rId6" imgW="2781300" imgH="279400" progId="Equation.3">
                  <p:embed/>
                </p:oleObj>
              </mc:Choice>
              <mc:Fallback>
                <p:oleObj name="Equation" r:id="rId6" imgW="2781300" imgH="279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5030440"/>
                        <a:ext cx="55626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90658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19256" cy="4680520"/>
          </a:xfrm>
        </p:spPr>
        <p:txBody>
          <a:bodyPr>
            <a:normAutofit/>
          </a:bodyPr>
          <a:lstStyle/>
          <a:p>
            <a:pPr marL="363538" indent="-363538">
              <a:spcBef>
                <a:spcPts val="0"/>
              </a:spcBef>
            </a:pPr>
            <a:r>
              <a:rPr lang="hu-HU" dirty="0"/>
              <a:t>Egy 3½ digites kijelzőjű mérőműszerrel </a:t>
            </a:r>
            <a:endParaRPr lang="hu-HU" dirty="0" smtClean="0"/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1,200 </a:t>
            </a:r>
            <a:r>
              <a:rPr lang="hu-HU" dirty="0" err="1"/>
              <a:t>V-ot</a:t>
            </a:r>
            <a:r>
              <a:rPr lang="hu-HU" dirty="0"/>
              <a:t> szeretnénk </a:t>
            </a:r>
            <a:r>
              <a:rPr lang="hu-HU" dirty="0" smtClean="0"/>
              <a:t>mérni.</a:t>
            </a:r>
          </a:p>
          <a:p>
            <a:pPr marL="763588" lvl="1" indent="-288000">
              <a:spcBef>
                <a:spcPts val="672"/>
              </a:spcBef>
            </a:pPr>
            <a:r>
              <a:rPr lang="hu-HU" dirty="0" smtClean="0"/>
              <a:t>Mekkora </a:t>
            </a:r>
            <a:r>
              <a:rPr lang="hu-HU" dirty="0"/>
              <a:t>az eredő relatív hiba 20 </a:t>
            </a:r>
            <a:r>
              <a:rPr lang="hu-HU" dirty="0" err="1"/>
              <a:t>V-os</a:t>
            </a:r>
            <a:r>
              <a:rPr lang="hu-HU" dirty="0"/>
              <a:t> és 2 </a:t>
            </a:r>
            <a:r>
              <a:rPr lang="hu-HU" dirty="0" err="1"/>
              <a:t>V-os</a:t>
            </a:r>
            <a:r>
              <a:rPr lang="hu-HU" dirty="0"/>
              <a:t> méréshatárban, ha a pontosságra vonatkozóan a következő került megadásra: ± 0,5% ± 3 digit</a:t>
            </a:r>
            <a:r>
              <a:rPr lang="hu-HU" dirty="0" smtClean="0"/>
              <a:t>?</a:t>
            </a:r>
          </a:p>
          <a:p>
            <a:pPr marL="763588" lvl="1" indent="-288000">
              <a:spcBef>
                <a:spcPts val="672"/>
              </a:spcBef>
            </a:pPr>
            <a:r>
              <a:rPr lang="hu-HU" dirty="0" smtClean="0"/>
              <a:t>Határozzuk meg a hibasávokat!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904626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507288" cy="4680520"/>
          </a:xfrm>
        </p:spPr>
        <p:txBody>
          <a:bodyPr>
            <a:normAutofit/>
          </a:bodyPr>
          <a:lstStyle/>
          <a:p>
            <a:pPr marL="763588" lvl="1" indent="-288000">
              <a:spcBef>
                <a:spcPts val="0"/>
              </a:spcBef>
            </a:pPr>
            <a:r>
              <a:rPr lang="hu-HU" dirty="0" smtClean="0"/>
              <a:t>20 </a:t>
            </a:r>
            <a:r>
              <a:rPr lang="hu-HU" dirty="0" err="1"/>
              <a:t>V-os</a:t>
            </a:r>
            <a:r>
              <a:rPr lang="hu-HU" dirty="0"/>
              <a:t> méréshatárban X.XX (1,20 V) formájú kijelzést kapunk</a:t>
            </a:r>
            <a:r>
              <a:rPr lang="hu-HU" dirty="0" smtClean="0"/>
              <a:t>:</a:t>
            </a:r>
          </a:p>
          <a:p>
            <a:pPr marL="763588" lvl="1" indent="-363538">
              <a:spcBef>
                <a:spcPts val="0"/>
              </a:spcBef>
            </a:pPr>
            <a:endParaRPr lang="hu-HU" dirty="0"/>
          </a:p>
          <a:p>
            <a:pPr marL="763588" lvl="1" indent="-363538">
              <a:spcBef>
                <a:spcPts val="0"/>
              </a:spcBef>
            </a:pPr>
            <a:endParaRPr lang="hu-HU" dirty="0" smtClean="0"/>
          </a:p>
          <a:p>
            <a:pPr marL="763588" lvl="1" indent="-363538">
              <a:spcBef>
                <a:spcPts val="0"/>
              </a:spcBef>
            </a:pPr>
            <a:endParaRPr lang="hu-HU" dirty="0"/>
          </a:p>
          <a:p>
            <a:pPr marL="763588" lvl="1" indent="-363538">
              <a:spcBef>
                <a:spcPts val="0"/>
              </a:spcBef>
            </a:pPr>
            <a:endParaRPr lang="hu-HU" dirty="0" smtClean="0"/>
          </a:p>
          <a:p>
            <a:pPr marL="763588" lvl="1" indent="-363538">
              <a:spcBef>
                <a:spcPts val="0"/>
              </a:spcBef>
            </a:pPr>
            <a:endParaRPr lang="hu-HU" dirty="0"/>
          </a:p>
          <a:p>
            <a:pPr marL="763588" lvl="1" indent="-363538">
              <a:spcBef>
                <a:spcPts val="0"/>
              </a:spcBef>
            </a:pPr>
            <a:endParaRPr lang="hu-HU" dirty="0" smtClean="0"/>
          </a:p>
          <a:p>
            <a:pPr marL="763200" lvl="1" indent="0">
              <a:spcBef>
                <a:spcPts val="1200"/>
              </a:spcBef>
              <a:buNone/>
            </a:pPr>
            <a:r>
              <a:rPr lang="hu-HU" dirty="0"/>
              <a:t>Mivel a kijelzés csak két tizedes jegyet enged meg, így a mért </a:t>
            </a:r>
            <a:r>
              <a:rPr lang="hu-HU" dirty="0" smtClean="0"/>
              <a:t>értékünk 1,16 V és 1,24 V között lesz.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109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3" name="Objektu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435538"/>
              </p:ext>
            </p:extLst>
          </p:nvPr>
        </p:nvGraphicFramePr>
        <p:xfrm>
          <a:off x="2273300" y="2569592"/>
          <a:ext cx="4597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8" name="Equation" r:id="rId4" imgW="2298700" imgH="393700" progId="Equation.3">
                  <p:embed/>
                </p:oleObj>
              </mc:Choice>
              <mc:Fallback>
                <p:oleObj name="Equation" r:id="rId4" imgW="22987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300" y="2569592"/>
                        <a:ext cx="45974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124329"/>
              </p:ext>
            </p:extLst>
          </p:nvPr>
        </p:nvGraphicFramePr>
        <p:xfrm>
          <a:off x="1879600" y="3501008"/>
          <a:ext cx="5384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9" name="Equation" r:id="rId6" imgW="2692400" imgH="279400" progId="Equation.3">
                  <p:embed/>
                </p:oleObj>
              </mc:Choice>
              <mc:Fallback>
                <p:oleObj name="Equation" r:id="rId6" imgW="26924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3501008"/>
                        <a:ext cx="53848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286761"/>
              </p:ext>
            </p:extLst>
          </p:nvPr>
        </p:nvGraphicFramePr>
        <p:xfrm>
          <a:off x="2032000" y="4221163"/>
          <a:ext cx="5080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30" name="Equation" r:id="rId8" imgW="2539800" imgH="393480" progId="Equation.3">
                  <p:embed/>
                </p:oleObj>
              </mc:Choice>
              <mc:Fallback>
                <p:oleObj name="Equation" r:id="rId8" imgW="2539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221163"/>
                        <a:ext cx="50800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53319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Mennyiségi egyenlet:</a:t>
            </a:r>
          </a:p>
          <a:p>
            <a:pPr lvl="0"/>
            <a:endParaRPr lang="hu-HU" dirty="0"/>
          </a:p>
          <a:p>
            <a:pPr lvl="0"/>
            <a:endParaRPr lang="hu-HU" dirty="0" smtClean="0"/>
          </a:p>
          <a:p>
            <a:pPr lvl="0"/>
            <a:r>
              <a:rPr lang="hu-HU" dirty="0" smtClean="0"/>
              <a:t>Számérték egyenlet:</a:t>
            </a:r>
          </a:p>
          <a:p>
            <a:pPr lvl="0">
              <a:spcBef>
                <a:spcPts val="1200"/>
              </a:spcBef>
            </a:pPr>
            <a:r>
              <a:rPr lang="hu-HU" dirty="0" smtClean="0"/>
              <a:t>Mértékegység egyenlet: </a:t>
            </a:r>
          </a:p>
          <a:p>
            <a:pPr lvl="0">
              <a:spcBef>
                <a:spcPts val="2400"/>
              </a:spcBef>
            </a:pPr>
            <a:r>
              <a:rPr lang="hu-HU" dirty="0" smtClean="0"/>
              <a:t>Koherens mértékrendszer: </a:t>
            </a:r>
            <a:r>
              <a:rPr lang="hu-HU" dirty="0"/>
              <a:t>C = </a:t>
            </a:r>
            <a:r>
              <a:rPr lang="hu-HU" dirty="0" smtClean="0"/>
              <a:t>1 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Egyenletek</a:t>
            </a:r>
            <a:endParaRPr lang="en-GB" dirty="0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430644"/>
              </p:ext>
            </p:extLst>
          </p:nvPr>
        </p:nvGraphicFramePr>
        <p:xfrm>
          <a:off x="4579190" y="1700808"/>
          <a:ext cx="1091252" cy="355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47" name="Equation" r:id="rId4" imgW="545626" imgH="177646" progId="Equation.3">
                  <p:embed/>
                </p:oleObj>
              </mc:Choice>
              <mc:Fallback>
                <p:oleObj name="Equation" r:id="rId4" imgW="545626" imgH="17764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9190" y="1700808"/>
                        <a:ext cx="1091252" cy="35529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478828"/>
              </p:ext>
            </p:extLst>
          </p:nvPr>
        </p:nvGraphicFramePr>
        <p:xfrm>
          <a:off x="1620246" y="2533306"/>
          <a:ext cx="3097456" cy="43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48" name="Equation" r:id="rId6" imgW="1548728" imgH="215806" progId="Equation.3">
                  <p:embed/>
                </p:oleObj>
              </mc:Choice>
              <mc:Fallback>
                <p:oleObj name="Equation" r:id="rId6" imgW="1548728" imgH="21580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0246" y="2533306"/>
                        <a:ext cx="3097456" cy="431613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987032"/>
              </p:ext>
            </p:extLst>
          </p:nvPr>
        </p:nvGraphicFramePr>
        <p:xfrm>
          <a:off x="4864022" y="2317282"/>
          <a:ext cx="2717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49" name="Equation" r:id="rId8" imgW="1358900" imgH="419100" progId="Equation.3">
                  <p:embed/>
                </p:oleObj>
              </mc:Choice>
              <mc:Fallback>
                <p:oleObj name="Equation" r:id="rId8" imgW="13589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4022" y="2317282"/>
                        <a:ext cx="27178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346158"/>
              </p:ext>
            </p:extLst>
          </p:nvPr>
        </p:nvGraphicFramePr>
        <p:xfrm>
          <a:off x="4398956" y="3414922"/>
          <a:ext cx="2031118" cy="43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50" name="Equation" r:id="rId10" imgW="1015559" imgH="215806" progId="Equation.3">
                  <p:embed/>
                </p:oleObj>
              </mc:Choice>
              <mc:Fallback>
                <p:oleObj name="Equation" r:id="rId10" imgW="1015559" imgH="215806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956" y="3414922"/>
                        <a:ext cx="2031118" cy="4316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8" name="Objektum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411290"/>
              </p:ext>
            </p:extLst>
          </p:nvPr>
        </p:nvGraphicFramePr>
        <p:xfrm>
          <a:off x="5004048" y="3890076"/>
          <a:ext cx="1954952" cy="78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51" name="Equation" r:id="rId12" imgW="977476" imgH="393529" progId="Equation.3">
                  <p:embed/>
                </p:oleObj>
              </mc:Choice>
              <mc:Fallback>
                <p:oleObj name="Equation" r:id="rId12" imgW="977476" imgH="39352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3890076"/>
                        <a:ext cx="1954952" cy="78705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296406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507288" cy="4680520"/>
          </a:xfrm>
        </p:spPr>
        <p:txBody>
          <a:bodyPr>
            <a:normAutofit/>
          </a:bodyPr>
          <a:lstStyle/>
          <a:p>
            <a:pPr marL="763588" lvl="1" indent="-288000">
              <a:spcBef>
                <a:spcPts val="0"/>
              </a:spcBef>
            </a:pPr>
            <a:r>
              <a:rPr lang="hu-HU" dirty="0"/>
              <a:t>2 </a:t>
            </a:r>
            <a:r>
              <a:rPr lang="hu-HU" dirty="0" err="1"/>
              <a:t>V-os</a:t>
            </a:r>
            <a:r>
              <a:rPr lang="hu-HU" dirty="0"/>
              <a:t> méréshatárban X.XXX (1,200) formájú kijelzést kapunk</a:t>
            </a:r>
            <a:r>
              <a:rPr lang="hu-HU" dirty="0" smtClean="0"/>
              <a:t>:</a:t>
            </a:r>
          </a:p>
          <a:p>
            <a:pPr marL="763588" lvl="1" indent="-363538">
              <a:spcBef>
                <a:spcPts val="0"/>
              </a:spcBef>
            </a:pPr>
            <a:endParaRPr lang="hu-HU" dirty="0"/>
          </a:p>
          <a:p>
            <a:pPr marL="763588" lvl="1" indent="-363538">
              <a:spcBef>
                <a:spcPts val="0"/>
              </a:spcBef>
            </a:pPr>
            <a:endParaRPr lang="hu-HU" dirty="0" smtClean="0"/>
          </a:p>
          <a:p>
            <a:pPr marL="763588" lvl="1" indent="-363538">
              <a:spcBef>
                <a:spcPts val="0"/>
              </a:spcBef>
            </a:pPr>
            <a:endParaRPr lang="hu-HU" dirty="0"/>
          </a:p>
          <a:p>
            <a:pPr marL="763588" lvl="1" indent="-363538">
              <a:spcBef>
                <a:spcPts val="0"/>
              </a:spcBef>
            </a:pPr>
            <a:endParaRPr lang="hu-HU" dirty="0" smtClean="0"/>
          </a:p>
          <a:p>
            <a:pPr marL="763588" lvl="1" indent="-363538">
              <a:spcBef>
                <a:spcPts val="0"/>
              </a:spcBef>
            </a:pPr>
            <a:endParaRPr lang="hu-HU" dirty="0"/>
          </a:p>
          <a:p>
            <a:pPr marL="763588" lvl="1" indent="-363538">
              <a:spcBef>
                <a:spcPts val="0"/>
              </a:spcBef>
            </a:pPr>
            <a:endParaRPr lang="hu-HU" dirty="0" smtClean="0"/>
          </a:p>
          <a:p>
            <a:pPr marL="763200" lvl="1" indent="0">
              <a:spcBef>
                <a:spcPts val="1200"/>
              </a:spcBef>
              <a:buNone/>
            </a:pPr>
            <a:r>
              <a:rPr lang="hu-HU" dirty="0"/>
              <a:t>A mért </a:t>
            </a:r>
            <a:r>
              <a:rPr lang="hu-HU" dirty="0" smtClean="0"/>
              <a:t>értékünk 1,191 V és 1,209 V között lesz.</a:t>
            </a:r>
          </a:p>
          <a:p>
            <a:pPr marL="763588" lvl="1" indent="-288000">
              <a:spcBef>
                <a:spcPts val="672"/>
              </a:spcBef>
            </a:pPr>
            <a:r>
              <a:rPr lang="hu-HU" dirty="0"/>
              <a:t>Méréshatár kiválasztása!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1" name="Objektum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632999"/>
              </p:ext>
            </p:extLst>
          </p:nvPr>
        </p:nvGraphicFramePr>
        <p:xfrm>
          <a:off x="2120900" y="2569592"/>
          <a:ext cx="4902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14" name="Equation" r:id="rId4" imgW="2451100" imgH="393700" progId="Equation.3">
                  <p:embed/>
                </p:oleObj>
              </mc:Choice>
              <mc:Fallback>
                <p:oleObj name="Equation" r:id="rId4" imgW="24511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0900" y="2569592"/>
                        <a:ext cx="49022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167445"/>
              </p:ext>
            </p:extLst>
          </p:nvPr>
        </p:nvGraphicFramePr>
        <p:xfrm>
          <a:off x="1612900" y="3501008"/>
          <a:ext cx="5918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15" name="Equation" r:id="rId6" imgW="2959100" imgH="279400" progId="Equation.3">
                  <p:embed/>
                </p:oleObj>
              </mc:Choice>
              <mc:Fallback>
                <p:oleObj name="Equation" r:id="rId6" imgW="2959100" imgH="279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3501008"/>
                        <a:ext cx="59182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5" name="Objektum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418723"/>
              </p:ext>
            </p:extLst>
          </p:nvPr>
        </p:nvGraphicFramePr>
        <p:xfrm>
          <a:off x="1778000" y="4221163"/>
          <a:ext cx="5588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16" name="Equation" r:id="rId8" imgW="2793960" imgH="393480" progId="Equation.3">
                  <p:embed/>
                </p:oleObj>
              </mc:Choice>
              <mc:Fallback>
                <p:oleObj name="Equation" r:id="rId8" imgW="279396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4221163"/>
                        <a:ext cx="55880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56924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Valódi eredmény becslése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10.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12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mért fizikai mennyiség tényleges, valódi értékének becslésére csak a matematikai statisztika módszereivel van lehetőség az elvégzett mérési sorozat </a:t>
            </a:r>
            <a:r>
              <a:rPr lang="hu-HU" dirty="0" smtClean="0"/>
              <a:t>alapján.</a:t>
            </a:r>
          </a:p>
          <a:p>
            <a:r>
              <a:rPr lang="hu-HU" dirty="0" smtClean="0"/>
              <a:t>Fajtái:</a:t>
            </a:r>
          </a:p>
          <a:p>
            <a:pPr lvl="1"/>
            <a:r>
              <a:rPr lang="hu-HU" dirty="0"/>
              <a:t>p</a:t>
            </a:r>
            <a:r>
              <a:rPr lang="hu-HU" dirty="0" smtClean="0"/>
              <a:t>ontbecslés: </a:t>
            </a:r>
            <a:r>
              <a:rPr lang="hu-HU" dirty="0"/>
              <a:t>egyetlen számmal </a:t>
            </a:r>
            <a:r>
              <a:rPr lang="hu-HU" dirty="0" smtClean="0"/>
              <a:t>becslünk,</a:t>
            </a:r>
          </a:p>
          <a:p>
            <a:pPr lvl="1"/>
            <a:r>
              <a:rPr lang="hu-HU" dirty="0" smtClean="0"/>
              <a:t>intervallumbecslés: konfidencia intervallumot adunk meg, </a:t>
            </a:r>
            <a:r>
              <a:rPr lang="hu-HU" dirty="0"/>
              <a:t>melyben a mérés helyes értéke P </a:t>
            </a:r>
            <a:r>
              <a:rPr lang="hu-HU" dirty="0" smtClean="0"/>
              <a:t>valószínűséggel </a:t>
            </a:r>
            <a:r>
              <a:rPr lang="hu-HU" dirty="0"/>
              <a:t>megtalálható.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Valódi eredmény becslése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04248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Ha </a:t>
            </a:r>
            <a:r>
              <a:rPr lang="hu-HU" dirty="0"/>
              <a:t>a mérendő mennyiség ugyanazon értékét ugyanazzal a műszerrel változatlan körülmények között ugyanaz a személy egymás után többször megméri, akkor mérési sorozathoz </a:t>
            </a:r>
            <a:r>
              <a:rPr lang="hu-HU" dirty="0" smtClean="0"/>
              <a:t>jutunk, melynek </a:t>
            </a:r>
            <a:r>
              <a:rPr lang="hu-HU" dirty="0"/>
              <a:t>elemeit elemi eseményeknek nevezzük.</a:t>
            </a:r>
            <a:endParaRPr lang="en-GB" dirty="0"/>
          </a:p>
          <a:p>
            <a:r>
              <a:rPr lang="hu-HU" dirty="0"/>
              <a:t>A valódi érték a véletlen hibáktól mentes mérési eredmény, amit viszont véges számú méréssel nem lehet pontosan meghatározni.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Definíciók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113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22214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80520"/>
          </a:xfrm>
        </p:spPr>
        <p:txBody>
          <a:bodyPr/>
          <a:lstStyle/>
          <a:p>
            <a:r>
              <a:rPr lang="hu-HU" dirty="0" smtClean="0"/>
              <a:t>Átlag (számtani középérték):</a:t>
            </a:r>
          </a:p>
          <a:p>
            <a:endParaRPr lang="hu-HU" dirty="0"/>
          </a:p>
          <a:p>
            <a:endParaRPr lang="hu-HU" dirty="0" smtClean="0"/>
          </a:p>
          <a:p>
            <a:endParaRPr lang="hu-HU" dirty="0"/>
          </a:p>
          <a:p>
            <a:pPr>
              <a:spcBef>
                <a:spcPts val="600"/>
              </a:spcBef>
            </a:pPr>
            <a:r>
              <a:rPr lang="hu-HU" dirty="0"/>
              <a:t>Módusz (gyakorisági középérték): a mérési sorozat legnagyobb gyakoriságú eleme</a:t>
            </a:r>
            <a:r>
              <a:rPr lang="hu-HU" dirty="0" smtClean="0"/>
              <a:t>.</a:t>
            </a:r>
            <a:endParaRPr lang="en-GB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Pontbecslésre alkalmazható statisztikai értékek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114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660193"/>
              </p:ext>
            </p:extLst>
          </p:nvPr>
        </p:nvGraphicFramePr>
        <p:xfrm>
          <a:off x="827584" y="2204864"/>
          <a:ext cx="46736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594" name="Equation" r:id="rId4" imgW="2336800" imgH="431800" progId="Equation.3">
                  <p:embed/>
                </p:oleObj>
              </mc:Choice>
              <mc:Fallback>
                <p:oleObj name="Equation" r:id="rId4" imgW="2336800" imgH="431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204864"/>
                        <a:ext cx="46736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1" name="Objektum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196536"/>
              </p:ext>
            </p:extLst>
          </p:nvPr>
        </p:nvGraphicFramePr>
        <p:xfrm>
          <a:off x="3251773" y="3212976"/>
          <a:ext cx="2640454" cy="558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595" name="Equation" r:id="rId6" imgW="1320227" imgH="279279" progId="Equation.3">
                  <p:embed/>
                </p:oleObj>
              </mc:Choice>
              <mc:Fallback>
                <p:oleObj name="Equation" r:id="rId6" imgW="1320227" imgH="27927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773" y="3212976"/>
                        <a:ext cx="2640454" cy="55855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églalap 11"/>
          <p:cNvSpPr/>
          <p:nvPr/>
        </p:nvSpPr>
        <p:spPr>
          <a:xfrm>
            <a:off x="5637606" y="2174096"/>
            <a:ext cx="2966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err="1"/>
              <a:t>x</a:t>
            </a:r>
            <a:r>
              <a:rPr lang="hu-HU" baseline="-25000" dirty="0" err="1"/>
              <a:t>i</a:t>
            </a:r>
            <a:r>
              <a:rPr lang="hu-HU" dirty="0"/>
              <a:t>: az </a:t>
            </a:r>
            <a:r>
              <a:rPr lang="hu-HU" dirty="0" err="1"/>
              <a:t>i-dik</a:t>
            </a:r>
            <a:r>
              <a:rPr lang="hu-HU" dirty="0"/>
              <a:t> </a:t>
            </a:r>
            <a:r>
              <a:rPr lang="hu-HU" dirty="0" smtClean="0"/>
              <a:t>mérés eredménye</a:t>
            </a:r>
            <a:r>
              <a:rPr lang="hu-HU" dirty="0"/>
              <a:t>,</a:t>
            </a:r>
            <a:endParaRPr lang="en-GB" sz="2400" dirty="0"/>
          </a:p>
          <a:p>
            <a:r>
              <a:rPr lang="hu-HU" dirty="0"/>
              <a:t>n: a mérések száma.</a:t>
            </a:r>
          </a:p>
        </p:txBody>
      </p:sp>
    </p:spTree>
    <p:extLst>
      <p:ext uri="{BB962C8B-B14F-4D97-AF65-F5344CB8AC3E}">
        <p14:creationId xmlns:p14="http://schemas.microsoft.com/office/powerpoint/2010/main" val="28126632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 smtClean="0"/>
              <a:t>Medián </a:t>
            </a:r>
            <a:r>
              <a:rPr lang="hu-HU" dirty="0"/>
              <a:t>(középső érték): a mérési sorozat azon értéke, melynél azonos számú kisebb és nagyobb értékű elem </a:t>
            </a:r>
            <a:r>
              <a:rPr lang="hu-HU" dirty="0" smtClean="0"/>
              <a:t>van.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Amennyiben </a:t>
            </a:r>
            <a:r>
              <a:rPr lang="hu-HU" dirty="0"/>
              <a:t>a mérési sorozat elemeit növekvő sorrendbe állítjuk, akkor a medián középen helyezkedik </a:t>
            </a:r>
            <a:r>
              <a:rPr lang="hu-HU" dirty="0" smtClean="0"/>
              <a:t>el.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Ha </a:t>
            </a:r>
            <a:r>
              <a:rPr lang="hu-HU" dirty="0"/>
              <a:t>a mérési sorozat páratlan elemszámú, akkor a középső elem, ha páros elemszámú, akkor a két középső elem számtani átlaga adja a mediánt.</a:t>
            </a:r>
            <a:endParaRPr lang="en-GB" dirty="0"/>
          </a:p>
          <a:p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Pontbecslésre alkalmazható statisztikai értékek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115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8998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Műszeres méréseink során jellemzően a mért fizikai mennyiség folytonos, intervallum skálán </a:t>
            </a:r>
            <a:r>
              <a:rPr lang="hu-HU" dirty="0" smtClean="0"/>
              <a:t>mérhető.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Ekkor </a:t>
            </a:r>
            <a:r>
              <a:rPr lang="hu-HU" dirty="0"/>
              <a:t>a valódi érték a mért mennyiség várható értéke, aminek legjobb pontbecslése a mért értékek átlaga (ha nem tapasztalunk jelentős ferdeséget, ami feltételezhető is).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Műszeres mérések legjobb pontbecslése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8998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endParaRPr lang="hu-HU" dirty="0"/>
          </a:p>
          <a:p>
            <a:pPr marL="363538" lvl="1" indent="0">
              <a:spcBef>
                <a:spcPts val="600"/>
              </a:spcBef>
              <a:buNone/>
            </a:pPr>
            <a:r>
              <a:rPr lang="hu-HU" sz="3200" dirty="0">
                <a:solidFill>
                  <a:schemeClr val="tx2"/>
                </a:solidFill>
              </a:rPr>
              <a:t>Az L = L</a:t>
            </a:r>
            <a:r>
              <a:rPr lang="hu-HU" sz="3200" baseline="-25000" dirty="0">
                <a:solidFill>
                  <a:schemeClr val="tx2"/>
                </a:solidFill>
              </a:rPr>
              <a:t>1</a:t>
            </a:r>
            <a:r>
              <a:rPr lang="hu-HU" sz="3200" dirty="0">
                <a:solidFill>
                  <a:schemeClr val="tx2"/>
                </a:solidFill>
              </a:rPr>
              <a:t>+L</a:t>
            </a:r>
            <a:r>
              <a:rPr lang="hu-HU" sz="3200" baseline="-25000" dirty="0">
                <a:solidFill>
                  <a:schemeClr val="tx2"/>
                </a:solidFill>
              </a:rPr>
              <a:t>2</a:t>
            </a:r>
            <a:r>
              <a:rPr lang="hu-HU" sz="3200" dirty="0">
                <a:solidFill>
                  <a:schemeClr val="tx2"/>
                </a:solidFill>
              </a:rPr>
              <a:t> intervallumot a mérési sorozat terjedelemének nevezzük.</a:t>
            </a:r>
          </a:p>
          <a:p>
            <a:pPr lvl="1"/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Konfidencia </a:t>
            </a:r>
            <a:r>
              <a:rPr lang="pt-BR" dirty="0"/>
              <a:t>intervallum megadása a terjedelemmel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117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085131"/>
              </p:ext>
            </p:extLst>
          </p:nvPr>
        </p:nvGraphicFramePr>
        <p:xfrm>
          <a:off x="3937275" y="1556792"/>
          <a:ext cx="1269450" cy="50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34" name="Equation" r:id="rId4" imgW="634725" imgH="253890" progId="Equation.3">
                  <p:embed/>
                </p:oleObj>
              </mc:Choice>
              <mc:Fallback>
                <p:oleObj name="Equation" r:id="rId4" imgW="634725" imgH="25389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275" y="1556792"/>
                        <a:ext cx="1269450" cy="50778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368734"/>
              </p:ext>
            </p:extLst>
          </p:nvPr>
        </p:nvGraphicFramePr>
        <p:xfrm>
          <a:off x="2747392" y="2204864"/>
          <a:ext cx="1752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35" name="Equation" r:id="rId6" imgW="876300" imgH="228600" progId="Equation.3">
                  <p:embed/>
                </p:oleObj>
              </mc:Choice>
              <mc:Fallback>
                <p:oleObj name="Equation" r:id="rId6" imgW="8763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7392" y="2204864"/>
                        <a:ext cx="17526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864443"/>
              </p:ext>
            </p:extLst>
          </p:nvPr>
        </p:nvGraphicFramePr>
        <p:xfrm>
          <a:off x="4671138" y="2204864"/>
          <a:ext cx="1701062" cy="43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36" name="Equation" r:id="rId8" imgW="850531" imgH="215806" progId="Equation.3">
                  <p:embed/>
                </p:oleObj>
              </mc:Choice>
              <mc:Fallback>
                <p:oleObj name="Equation" r:id="rId8" imgW="850531" imgH="21580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1138" y="2204864"/>
                        <a:ext cx="1701062" cy="4316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8998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Konfidencia intervallum megadása az átlagos abszolút eltéréssel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118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644224"/>
              </p:ext>
            </p:extLst>
          </p:nvPr>
        </p:nvGraphicFramePr>
        <p:xfrm>
          <a:off x="3861109" y="1556792"/>
          <a:ext cx="1421782" cy="43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7" name="Equation" r:id="rId4" imgW="710891" imgH="215806" progId="Equation.3">
                  <p:embed/>
                </p:oleObj>
              </mc:Choice>
              <mc:Fallback>
                <p:oleObj name="Equation" r:id="rId4" imgW="710891" imgH="21580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1109" y="1556792"/>
                        <a:ext cx="1421782" cy="4316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688126"/>
              </p:ext>
            </p:extLst>
          </p:nvPr>
        </p:nvGraphicFramePr>
        <p:xfrm>
          <a:off x="3632200" y="2132856"/>
          <a:ext cx="1879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8" name="Equation" r:id="rId6" imgW="939800" imgH="609600" progId="Equation.3">
                  <p:embed/>
                </p:oleObj>
              </mc:Choice>
              <mc:Fallback>
                <p:oleObj name="Equation" r:id="rId6" imgW="939800" imgH="609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2132856"/>
                        <a:ext cx="1879600" cy="1219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8998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pPr marL="363538" lvl="1" indent="0">
              <a:spcBef>
                <a:spcPts val="0"/>
              </a:spcBef>
              <a:buNone/>
            </a:pPr>
            <a:r>
              <a:rPr lang="hu-HU" sz="3200" dirty="0">
                <a:solidFill>
                  <a:schemeClr val="tx2"/>
                </a:solidFill>
              </a:rPr>
              <a:t>A ±P azt az intervallumot eredményezi az átlag környezetében, melyben az elemek fele megtalálható.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Konfidencia </a:t>
            </a:r>
            <a:r>
              <a:rPr lang="hu-HU" dirty="0"/>
              <a:t>intervallum megadása a valószínűségi értéktartománnyal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119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251116"/>
              </p:ext>
            </p:extLst>
          </p:nvPr>
        </p:nvGraphicFramePr>
        <p:xfrm>
          <a:off x="3873803" y="1556792"/>
          <a:ext cx="1396394" cy="43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7" name="Equation" r:id="rId4" imgW="698197" imgH="215806" progId="Equation.3">
                  <p:embed/>
                </p:oleObj>
              </mc:Choice>
              <mc:Fallback>
                <p:oleObj name="Equation" r:id="rId4" imgW="698197" imgH="21580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803" y="1556792"/>
                        <a:ext cx="1396394" cy="4316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8998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611384"/>
            <a:ext cx="8229600" cy="5004576"/>
          </a:xfrm>
        </p:spPr>
        <p:txBody>
          <a:bodyPr>
            <a:normAutofit fontScale="85000" lnSpcReduction="10000"/>
          </a:bodyPr>
          <a:lstStyle/>
          <a:p>
            <a:r>
              <a:rPr lang="hu-HU" sz="3800" dirty="0" smtClean="0"/>
              <a:t>Az </a:t>
            </a:r>
            <a:r>
              <a:rPr lang="hu-HU" sz="3800" dirty="0"/>
              <a:t>ember </a:t>
            </a:r>
            <a:r>
              <a:rPr lang="hu-HU" sz="3800" dirty="0" smtClean="0"/>
              <a:t>érzékszerveivel vagy mérőeszköz(</a:t>
            </a:r>
            <a:r>
              <a:rPr lang="hu-HU" sz="3800" dirty="0" err="1" smtClean="0"/>
              <a:t>ök</a:t>
            </a:r>
            <a:r>
              <a:rPr lang="hu-HU" sz="3800" dirty="0" smtClean="0"/>
              <a:t>) </a:t>
            </a:r>
            <a:r>
              <a:rPr lang="hu-HU" sz="3800" dirty="0"/>
              <a:t>segítségével szerez </a:t>
            </a:r>
            <a:r>
              <a:rPr lang="hu-HU" sz="3800" dirty="0" smtClean="0"/>
              <a:t>információt.</a:t>
            </a:r>
          </a:p>
          <a:p>
            <a:r>
              <a:rPr lang="hu-HU" sz="3800" dirty="0"/>
              <a:t>Központban a mérést végző személy, akinek feladata például:</a:t>
            </a:r>
          </a:p>
          <a:p>
            <a:pPr lvl="1"/>
            <a:r>
              <a:rPr lang="hu-HU" sz="3300" dirty="0"/>
              <a:t>a paraméterek kézi beállítása,</a:t>
            </a:r>
          </a:p>
          <a:p>
            <a:pPr lvl="1"/>
            <a:r>
              <a:rPr lang="hu-HU" sz="3300" dirty="0"/>
              <a:t>a mérési pontok kiválasztása,</a:t>
            </a:r>
          </a:p>
          <a:p>
            <a:pPr lvl="1"/>
            <a:r>
              <a:rPr lang="hu-HU" sz="3300" dirty="0"/>
              <a:t>a mérési adatok leolvasása,</a:t>
            </a:r>
          </a:p>
          <a:p>
            <a:pPr lvl="1"/>
            <a:r>
              <a:rPr lang="hu-HU" sz="3300" dirty="0"/>
              <a:t>a mérési eredmények feldolgozása</a:t>
            </a:r>
            <a:r>
              <a:rPr lang="hu-HU" sz="3300" dirty="0" smtClean="0"/>
              <a:t>.</a:t>
            </a:r>
          </a:p>
          <a:p>
            <a:r>
              <a:rPr lang="hu-HU" sz="3800" dirty="0"/>
              <a:t>Előforduló hibák: emberi tévedés, leolvasási hiba, stb.</a:t>
            </a:r>
            <a:endParaRPr lang="hu-HU" sz="3800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Kézi mérés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4095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fizikai mennyiségek mérési eredményei rendszerint normális (Gauss) eloszlást követnek. </a:t>
            </a:r>
            <a:endParaRPr lang="hu-HU" dirty="0" smtClean="0"/>
          </a:p>
          <a:p>
            <a:r>
              <a:rPr lang="hu-HU" dirty="0" smtClean="0"/>
              <a:t>Az </a:t>
            </a:r>
            <a:r>
              <a:rPr lang="hu-HU" dirty="0"/>
              <a:t>ún. </a:t>
            </a:r>
            <a:r>
              <a:rPr lang="hu-HU" dirty="0" smtClean="0"/>
              <a:t>sűrűségfüggvény:</a:t>
            </a:r>
          </a:p>
          <a:p>
            <a:endParaRPr lang="hu-HU" dirty="0"/>
          </a:p>
          <a:p>
            <a:endParaRPr lang="hu-HU" dirty="0" smtClean="0"/>
          </a:p>
          <a:p>
            <a:r>
              <a:rPr lang="hu-HU" dirty="0" smtClean="0"/>
              <a:t>Célunk µ becslése egy olyan intervallummal, melybe adott valószínűséggel beletartozik. </a:t>
            </a:r>
            <a:endParaRPr lang="en-GB" dirty="0"/>
          </a:p>
          <a:p>
            <a:pPr lvl="1"/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Matematikai alapok konfidencia intervallum megadásához szórással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876705"/>
              </p:ext>
            </p:extLst>
          </p:nvPr>
        </p:nvGraphicFramePr>
        <p:xfrm>
          <a:off x="1043608" y="3781152"/>
          <a:ext cx="4140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0" name="Equation" r:id="rId4" imgW="2070100" imgH="508000" progId="Equation.3">
                  <p:embed/>
                </p:oleObj>
              </mc:Choice>
              <mc:Fallback>
                <p:oleObj name="Equation" r:id="rId4" imgW="2070100" imgH="508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3781152"/>
                        <a:ext cx="41402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églalap 8"/>
          <p:cNvSpPr/>
          <p:nvPr/>
        </p:nvSpPr>
        <p:spPr>
          <a:xfrm>
            <a:off x="5292080" y="3832582"/>
            <a:ext cx="2966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smtClean="0"/>
              <a:t>µ</a:t>
            </a:r>
            <a:r>
              <a:rPr lang="hu-HU" dirty="0"/>
              <a:t>: az eloszlás várható </a:t>
            </a:r>
            <a:r>
              <a:rPr lang="hu-HU" dirty="0" smtClean="0"/>
              <a:t>értéke,</a:t>
            </a:r>
          </a:p>
          <a:p>
            <a:r>
              <a:rPr lang="hu-HU" dirty="0" smtClean="0"/>
              <a:t>σ</a:t>
            </a:r>
            <a:r>
              <a:rPr lang="hu-HU" dirty="0"/>
              <a:t>: az eloszlás szórása</a:t>
            </a:r>
            <a:r>
              <a:rPr lang="hu-HU" dirty="0" smtClean="0"/>
              <a:t>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778998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/>
              <a:t>Bármely X mért érték esetén az eloszlását </a:t>
            </a:r>
            <a:r>
              <a:rPr lang="hu-HU" dirty="0" smtClean="0"/>
              <a:t>az f(x) </a:t>
            </a:r>
            <a:r>
              <a:rPr lang="hu-HU" dirty="0"/>
              <a:t>sűrűségfüggvényével egyértelműen </a:t>
            </a:r>
            <a:r>
              <a:rPr lang="hu-HU" dirty="0" smtClean="0"/>
              <a:t>leírhatjuk:</a:t>
            </a:r>
          </a:p>
          <a:p>
            <a:endParaRPr lang="hu-HU" dirty="0"/>
          </a:p>
          <a:p>
            <a:pPr marL="0" indent="0">
              <a:buNone/>
            </a:pPr>
            <a:endParaRPr lang="hu-HU" dirty="0" smtClean="0"/>
          </a:p>
          <a:p>
            <a:pPr marL="363538" indent="0">
              <a:spcBef>
                <a:spcPts val="1200"/>
              </a:spcBef>
              <a:buNone/>
            </a:pPr>
            <a:r>
              <a:rPr lang="hu-HU" dirty="0" smtClean="0"/>
              <a:t>Ez </a:t>
            </a:r>
            <a:r>
              <a:rPr lang="hu-HU" dirty="0"/>
              <a:t>azt jelenti, hogy egy [a;b) intervallumon a sűrűségfüggvény és az x tengely közötti terület egyenlő annak valószínűségével, hogy az X mért értékünk az [a;b) intervallumba </a:t>
            </a:r>
            <a:r>
              <a:rPr lang="hu-HU" dirty="0" smtClean="0"/>
              <a:t>esik.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Matematikai alapok konfidencia intervallum megadásához szórással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121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993265"/>
              </p:ext>
            </p:extLst>
          </p:nvPr>
        </p:nvGraphicFramePr>
        <p:xfrm>
          <a:off x="3136900" y="3039864"/>
          <a:ext cx="28702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2" name="Equation" r:id="rId4" imgW="1435100" imgH="482600" progId="Equation.3">
                  <p:embed/>
                </p:oleObj>
              </mc:Choice>
              <mc:Fallback>
                <p:oleObj name="Equation" r:id="rId4" imgW="1435100" imgH="482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6900" y="3039864"/>
                        <a:ext cx="2870200" cy="965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Egy normális eloszlású X mért érték sűrűségfüggvénye egyértelműen meghatározott az X várható értékével </a:t>
            </a:r>
            <a:endParaRPr lang="hu-HU" dirty="0" smtClean="0"/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(</a:t>
            </a:r>
            <a:r>
              <a:rPr lang="hu-HU" dirty="0"/>
              <a:t>µ = E(X)) és szórásával (σ = D(X</a:t>
            </a:r>
            <a:r>
              <a:rPr lang="hu-HU" dirty="0" smtClean="0"/>
              <a:t>)).</a:t>
            </a:r>
          </a:p>
          <a:p>
            <a:r>
              <a:rPr lang="hu-HU" dirty="0" smtClean="0"/>
              <a:t>A </a:t>
            </a:r>
            <a:r>
              <a:rPr lang="hu-HU" dirty="0"/>
              <a:t>következő módon jelöljük, hogy X normális eloszlású adott várható értékkel és szórással</a:t>
            </a:r>
            <a:r>
              <a:rPr lang="hu-HU" dirty="0" smtClean="0"/>
              <a:t>:</a:t>
            </a:r>
          </a:p>
          <a:p>
            <a:pPr marL="0" indent="0">
              <a:spcBef>
                <a:spcPts val="0"/>
              </a:spcBef>
              <a:buNone/>
            </a:pPr>
            <a:endParaRPr lang="hu-HU" dirty="0" smtClean="0"/>
          </a:p>
          <a:p>
            <a:pPr>
              <a:spcBef>
                <a:spcPts val="600"/>
              </a:spcBef>
            </a:pPr>
            <a:r>
              <a:rPr lang="hu-HU" dirty="0" smtClean="0"/>
              <a:t>Viszont µ és σ nem ismertek, csak becsülni tudjuk őket a mérési sorozat alapján.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Matematikai alapok konfidencia intervallum megadásához szórással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122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graphicFrame>
        <p:nvGraphicFramePr>
          <p:cNvPr id="7" name="Objektum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463830"/>
              </p:ext>
            </p:extLst>
          </p:nvPr>
        </p:nvGraphicFramePr>
        <p:xfrm>
          <a:off x="3797300" y="4693298"/>
          <a:ext cx="1549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55" name="Equation" r:id="rId4" imgW="774360" imgH="203040" progId="Equation.3">
                  <p:embed/>
                </p:oleObj>
              </mc:Choice>
              <mc:Fallback>
                <p:oleObj name="Equation" r:id="rId4" imgW="774360" imgH="203040" progId="Equation.3">
                  <p:embed/>
                  <p:pic>
                    <p:nvPicPr>
                      <p:cNvPr id="0" name="Objektum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4693298"/>
                        <a:ext cx="1549400" cy="406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8998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Matematikai alapok konfidencia intervallum megadásához szórással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420873"/>
              </p:ext>
            </p:extLst>
          </p:nvPr>
        </p:nvGraphicFramePr>
        <p:xfrm>
          <a:off x="607662" y="1484784"/>
          <a:ext cx="7928676" cy="450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18" name="Munkalap" r:id="rId4" imgW="4572090" imgH="2590840" progId="Excel.Sheet.12">
                  <p:embed/>
                </p:oleObj>
              </mc:Choice>
              <mc:Fallback>
                <p:oleObj name="Munkalap" r:id="rId4" imgW="4572090" imgH="259084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662" y="1484784"/>
                        <a:ext cx="7928676" cy="45091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Bármely X~N(µ;σ) normális eloszlású változó standardizálással átalakítható Z~N(0;1) standard normális eloszlásúvá</a:t>
            </a:r>
            <a:r>
              <a:rPr lang="hu-HU" dirty="0" smtClean="0"/>
              <a:t>: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Ennek az a jelentősége, hogy elegendő csak a standard normális (0 várható értékű és 1 szórású) eloszláshoz tartozó értékeket alapul venni a számításaink során, melyeket táblázatban találunk.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Matematikai alapok konfidencia intervallum megadásához szórással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124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836939"/>
              </p:ext>
            </p:extLst>
          </p:nvPr>
        </p:nvGraphicFramePr>
        <p:xfrm>
          <a:off x="6106704" y="2713950"/>
          <a:ext cx="1345616" cy="78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40" name="Equation" r:id="rId4" imgW="672808" imgH="393529" progId="Equation.3">
                  <p:embed/>
                </p:oleObj>
              </mc:Choice>
              <mc:Fallback>
                <p:oleObj name="Equation" r:id="rId4" imgW="672808" imgH="393529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6704" y="2713950"/>
                        <a:ext cx="1345616" cy="78705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µ várható </a:t>
            </a:r>
            <a:r>
              <a:rPr lang="hu-HU" dirty="0" smtClean="0"/>
              <a:t>érték legjobb </a:t>
            </a:r>
            <a:r>
              <a:rPr lang="hu-HU" dirty="0"/>
              <a:t>becslése a számtani </a:t>
            </a:r>
            <a:r>
              <a:rPr lang="hu-HU" dirty="0" smtClean="0"/>
              <a:t>középérték.</a:t>
            </a:r>
          </a:p>
          <a:p>
            <a:r>
              <a:rPr lang="hu-HU" dirty="0"/>
              <a:t>A </a:t>
            </a:r>
            <a:r>
              <a:rPr lang="hu-HU" dirty="0" smtClean="0"/>
              <a:t>σ szórás </a:t>
            </a:r>
            <a:r>
              <a:rPr lang="hu-HU" dirty="0"/>
              <a:t>legjobb becslése </a:t>
            </a:r>
            <a:r>
              <a:rPr lang="hu-HU" dirty="0" smtClean="0"/>
              <a:t>a korrigált tapasztalati szórás: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Matematikai alapok konfidencia intervallum megadásához szórással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125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675396"/>
              </p:ext>
            </p:extLst>
          </p:nvPr>
        </p:nvGraphicFramePr>
        <p:xfrm>
          <a:off x="3429000" y="3764384"/>
          <a:ext cx="22860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3" name="Equation" r:id="rId4" imgW="1143000" imgH="660400" progId="Equation.3">
                  <p:embed/>
                </p:oleObj>
              </mc:Choice>
              <mc:Fallback>
                <p:oleObj name="Equation" r:id="rId4" imgW="1143000" imgH="660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764384"/>
                        <a:ext cx="2286000" cy="1320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Középérték korrigált tapasztalati szórása (standard hiba</a:t>
            </a:r>
            <a:r>
              <a:rPr lang="hu-HU" dirty="0" smtClean="0"/>
              <a:t>):</a:t>
            </a:r>
          </a:p>
          <a:p>
            <a:endParaRPr lang="hu-HU" dirty="0"/>
          </a:p>
          <a:p>
            <a:endParaRPr lang="hu-HU" dirty="0" smtClean="0"/>
          </a:p>
          <a:p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Matematikai alapok konfidencia intervallum megadásához szórással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126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430828"/>
              </p:ext>
            </p:extLst>
          </p:nvPr>
        </p:nvGraphicFramePr>
        <p:xfrm>
          <a:off x="2971800" y="2690958"/>
          <a:ext cx="32004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12" name="Equation" r:id="rId4" imgW="1600200" imgH="685800" progId="Equation.3">
                  <p:embed/>
                </p:oleObj>
              </mc:Choice>
              <mc:Fallback>
                <p:oleObj name="Equation" r:id="rId4" imgW="1600200" imgH="685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690958"/>
                        <a:ext cx="3200400" cy="1371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artalom helye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hu-HU" sz="3000" dirty="0" smtClean="0"/>
                  <a:t>Két képlet egyike lehet alkalmazható:</a:t>
                </a:r>
              </a:p>
              <a:p>
                <a:pPr marL="0" indent="0">
                  <a:buNone/>
                </a:pPr>
                <a:endParaRPr lang="hu-HU" sz="3000" dirty="0"/>
              </a:p>
              <a:p>
                <a:pPr>
                  <a:lnSpc>
                    <a:spcPct val="90000"/>
                  </a:lnSpc>
                  <a:spcBef>
                    <a:spcPts val="720"/>
                  </a:spcBef>
                </a:pPr>
                <a:endParaRPr lang="hu-HU" sz="3000" dirty="0" smtClean="0"/>
              </a:p>
              <a:p>
                <a:pPr>
                  <a:lnSpc>
                    <a:spcPct val="90000"/>
                  </a:lnSpc>
                  <a:spcBef>
                    <a:spcPts val="720"/>
                  </a:spcBef>
                </a:pPr>
                <a:r>
                  <a:rPr lang="hu-HU" sz="3000" dirty="0" smtClean="0"/>
                  <a:t>A </a:t>
                </a:r>
                <a:r>
                  <a:rPr lang="hu-HU" sz="3000" dirty="0"/>
                  <a:t>z a standard normális eloszlás, míg t a Student-féle t-eloszlás esetén egy konfidenciaszinttől (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hu-HU" sz="3000" i="1">
                            <a:latin typeface="Cambria Math"/>
                          </a:rPr>
                        </m:ctrlPr>
                      </m:dPr>
                      <m:e>
                        <m:r>
                          <a:rPr lang="hu-HU" sz="3000">
                            <a:latin typeface="Cambria Math"/>
                          </a:rPr>
                          <m:t>1−</m:t>
                        </m:r>
                        <m:r>
                          <m:rPr>
                            <m:sty m:val="p"/>
                          </m:rPr>
                          <a:rPr lang="hu-HU" sz="3000" i="0">
                            <a:latin typeface="Cambria Math"/>
                          </a:rPr>
                          <m:t>ε</m:t>
                        </m:r>
                      </m:e>
                    </m:d>
                    <m:r>
                      <a:rPr lang="hu-HU" sz="3000">
                        <a:latin typeface="Cambria Math"/>
                      </a:rPr>
                      <m:t>∙100%</m:t>
                    </m:r>
                  </m:oMath>
                </a14:m>
                <a:r>
                  <a:rPr lang="hu-HU" sz="3000" dirty="0"/>
                  <a:t>) függő érték (</a:t>
                </a:r>
                <a14:m>
                  <m:oMath xmlns:m="http://schemas.openxmlformats.org/officeDocument/2006/math">
                    <m:r>
                      <a:rPr lang="hu-HU" sz="3000">
                        <a:latin typeface="Cambria Math"/>
                      </a:rPr>
                      <m:t>1−</m:t>
                    </m:r>
                    <m:f>
                      <m:fPr>
                        <m:ctrlPr>
                          <a:rPr lang="hu-HU" sz="30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hu-HU" sz="3000" i="0">
                            <a:latin typeface="Cambria Math"/>
                          </a:rPr>
                          <m:t>ε</m:t>
                        </m:r>
                      </m:num>
                      <m:den>
                        <m:r>
                          <a:rPr lang="hu-HU" sz="3000" i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hu-HU" sz="3000" dirty="0"/>
                  <a:t> kvantilis).</a:t>
                </a:r>
                <a:endParaRPr lang="en-GB" sz="3000" dirty="0"/>
              </a:p>
              <a:p>
                <a:pPr>
                  <a:lnSpc>
                    <a:spcPct val="90000"/>
                  </a:lnSpc>
                </a:pPr>
                <a:r>
                  <a:rPr lang="hu-HU" sz="3000" dirty="0"/>
                  <a:t>z alkalmazható, ha </a:t>
                </a:r>
                <a:r>
                  <a:rPr lang="el-GR" sz="3000" dirty="0"/>
                  <a:t>σ</a:t>
                </a:r>
                <a:r>
                  <a:rPr lang="hu-HU" sz="3000" dirty="0"/>
                  <a:t> ismert. </a:t>
                </a:r>
              </a:p>
              <a:p>
                <a:pPr>
                  <a:lnSpc>
                    <a:spcPct val="90000"/>
                  </a:lnSpc>
                </a:pPr>
                <a:r>
                  <a:rPr lang="hu-HU" sz="3000" dirty="0"/>
                  <a:t>t értéket </a:t>
                </a:r>
                <a:r>
                  <a:rPr lang="hu-HU" sz="3000" dirty="0" smtClean="0"/>
                  <a:t>alkalmazzuk, </a:t>
                </a:r>
                <a:r>
                  <a:rPr lang="hu-HU" sz="3000" dirty="0"/>
                  <a:t>ha </a:t>
                </a:r>
                <a:r>
                  <a:rPr lang="el-GR" sz="3000" dirty="0"/>
                  <a:t>σ</a:t>
                </a:r>
                <a:r>
                  <a:rPr lang="hu-HU" sz="3000" dirty="0"/>
                  <a:t> nem ismert és normális eloszlásúnak feltételezhető a mérés.</a:t>
                </a:r>
              </a:p>
            </p:txBody>
          </p:sp>
        </mc:Choice>
        <mc:Fallback xmlns="">
          <p:sp>
            <p:nvSpPr>
              <p:cNvPr id="3" name="Tartalom hely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4"/>
                <a:stretch>
                  <a:fillRect l="-1481" t="-1563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Konfidencia </a:t>
            </a:r>
            <a:r>
              <a:rPr lang="hu-HU" dirty="0"/>
              <a:t>intervallum </a:t>
            </a:r>
            <a:r>
              <a:rPr lang="hu-HU" dirty="0" smtClean="0"/>
              <a:t>megadása </a:t>
            </a:r>
            <a:r>
              <a:rPr lang="hu-HU" dirty="0"/>
              <a:t>szórással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127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5" name="Téglalap 4">
            <a:hlinkClick r:id="rId5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Fejezet elejére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rgbClr val="4D3300"/>
                </a:solidFill>
              </a:rPr>
              <a:t>Valódi eredmény becslése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>
              <a:solidFill>
                <a:prstClr val="white"/>
              </a:solidFill>
            </a:endParaRPr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140183"/>
              </p:ext>
            </p:extLst>
          </p:nvPr>
        </p:nvGraphicFramePr>
        <p:xfrm>
          <a:off x="2685196" y="2230437"/>
          <a:ext cx="1777680" cy="78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5" name="Equation" r:id="rId6" imgW="888840" imgH="393480" progId="Equation.3">
                  <p:embed/>
                </p:oleObj>
              </mc:Choice>
              <mc:Fallback>
                <p:oleObj name="Equation" r:id="rId6" imgW="888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196" y="2230437"/>
                        <a:ext cx="1777680" cy="78696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>
              <a:solidFill>
                <a:prstClr val="white"/>
              </a:solidFill>
            </a:endParaRPr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031032"/>
              </p:ext>
            </p:extLst>
          </p:nvPr>
        </p:nvGraphicFramePr>
        <p:xfrm>
          <a:off x="4691728" y="2230437"/>
          <a:ext cx="1752480" cy="78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6" name="Equation" r:id="rId8" imgW="876240" imgH="393480" progId="Equation.3">
                  <p:embed/>
                </p:oleObj>
              </mc:Choice>
              <mc:Fallback>
                <p:oleObj name="Equation" r:id="rId8" imgW="8762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1728" y="2230437"/>
                        <a:ext cx="1752480" cy="78696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77115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esetek többségében a normalitás ellenőrzés nélkül is </a:t>
            </a:r>
            <a:r>
              <a:rPr lang="hu-HU" dirty="0" smtClean="0"/>
              <a:t>feltételezhető, </a:t>
            </a:r>
            <a:r>
              <a:rPr lang="hu-HU" dirty="0"/>
              <a:t>ha a mérés eredményét sok kis hatású, egymástól független tényező összegződése </a:t>
            </a:r>
            <a:r>
              <a:rPr lang="hu-HU" dirty="0" smtClean="0"/>
              <a:t>befolyásolná.</a:t>
            </a:r>
          </a:p>
          <a:p>
            <a:r>
              <a:rPr lang="hu-HU" dirty="0"/>
              <a:t>Amennyiben szükséges a normalitás ellenőrzése ismeretlen, jelentős hatású tényezők miatt, akkor 50-nél kisebb elemszámú mérési sorozat esetén a </a:t>
            </a:r>
            <a:r>
              <a:rPr lang="hu-HU" dirty="0" err="1"/>
              <a:t>Shapiro-Wilk</a:t>
            </a:r>
            <a:r>
              <a:rPr lang="hu-HU" dirty="0"/>
              <a:t> próba </a:t>
            </a:r>
            <a:r>
              <a:rPr lang="hu-HU" dirty="0" smtClean="0"/>
              <a:t>alkalmazható. 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Normalitás ellenőrzése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Rendezzük a mérési sorozat adatait: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 smtClean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 smtClean="0"/>
          </a:p>
          <a:p>
            <a:pPr marL="363538" indent="0">
              <a:spcBef>
                <a:spcPts val="1800"/>
              </a:spcBef>
              <a:buNone/>
            </a:pPr>
            <a:r>
              <a:rPr lang="hu-HU" dirty="0" smtClean="0"/>
              <a:t>Ha w </a:t>
            </a:r>
            <a:r>
              <a:rPr lang="hu-HU" dirty="0" smtClean="0"/>
              <a:t>&lt; </a:t>
            </a:r>
            <a:r>
              <a:rPr lang="hu-HU" dirty="0" err="1" smtClean="0"/>
              <a:t>w</a:t>
            </a:r>
            <a:r>
              <a:rPr lang="hu-HU" baseline="-25000" dirty="0" err="1" smtClean="0"/>
              <a:t>p</a:t>
            </a:r>
            <a:r>
              <a:rPr lang="hu-HU" dirty="0" smtClean="0"/>
              <a:t>, akkor </a:t>
            </a:r>
            <a:r>
              <a:rPr lang="hu-HU" dirty="0" smtClean="0"/>
              <a:t>elvethető </a:t>
            </a:r>
            <a:r>
              <a:rPr lang="hu-HU" dirty="0" smtClean="0"/>
              <a:t>a normalitás.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dirty="0" err="1" smtClean="0"/>
              <a:t>a</a:t>
            </a:r>
            <a:r>
              <a:rPr lang="hu-HU" baseline="-25000" dirty="0" err="1" smtClean="0"/>
              <a:t>ni</a:t>
            </a:r>
            <a:r>
              <a:rPr lang="hu-HU" baseline="-25000" dirty="0"/>
              <a:t> </a:t>
            </a:r>
            <a:r>
              <a:rPr lang="hu-HU" dirty="0" smtClean="0"/>
              <a:t> </a:t>
            </a:r>
            <a:r>
              <a:rPr lang="hu-HU" dirty="0"/>
              <a:t>és </a:t>
            </a:r>
            <a:r>
              <a:rPr lang="hu-HU" dirty="0" err="1"/>
              <a:t>w</a:t>
            </a:r>
            <a:r>
              <a:rPr lang="hu-HU" baseline="-25000" dirty="0" err="1"/>
              <a:t>p</a:t>
            </a:r>
            <a:r>
              <a:rPr lang="hu-HU" dirty="0"/>
              <a:t> </a:t>
            </a:r>
            <a:r>
              <a:rPr lang="hu-HU" dirty="0" smtClean="0"/>
              <a:t>táblázatbeli értékek egy </a:t>
            </a:r>
            <a:r>
              <a:rPr lang="hu-HU" dirty="0"/>
              <a:t>n </a:t>
            </a:r>
            <a:r>
              <a:rPr lang="hu-HU" dirty="0" smtClean="0"/>
              <a:t>elemszám, ill. </a:t>
            </a:r>
            <a:r>
              <a:rPr lang="hu-HU" dirty="0"/>
              <a:t>P </a:t>
            </a:r>
            <a:r>
              <a:rPr lang="hu-HU" dirty="0" smtClean="0"/>
              <a:t>biztonsági szint mellett.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Shapiro-</a:t>
            </a:r>
            <a:r>
              <a:rPr lang="en-GB" dirty="0" err="1"/>
              <a:t>Wilk</a:t>
            </a:r>
            <a:r>
              <a:rPr lang="en-GB" dirty="0"/>
              <a:t> </a:t>
            </a:r>
            <a:r>
              <a:rPr lang="en-GB" dirty="0" err="1" smtClean="0"/>
              <a:t>próba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129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976854"/>
              </p:ext>
            </p:extLst>
          </p:nvPr>
        </p:nvGraphicFramePr>
        <p:xfrm>
          <a:off x="3492968" y="2132856"/>
          <a:ext cx="2158064" cy="43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32" name="Equation" r:id="rId4" imgW="1079032" imgH="215806" progId="Equation.3">
                  <p:embed/>
                </p:oleObj>
              </mc:Choice>
              <mc:Fallback>
                <p:oleObj name="Equation" r:id="rId4" imgW="1079032" imgH="21580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968" y="2132856"/>
                        <a:ext cx="2158064" cy="4316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201514"/>
              </p:ext>
            </p:extLst>
          </p:nvPr>
        </p:nvGraphicFramePr>
        <p:xfrm>
          <a:off x="1562178" y="2708920"/>
          <a:ext cx="2335786" cy="1802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33" name="Equation" r:id="rId6" imgW="1167893" imgH="901309" progId="Equation.3">
                  <p:embed/>
                </p:oleObj>
              </mc:Choice>
              <mc:Fallback>
                <p:oleObj name="Equation" r:id="rId6" imgW="1167893" imgH="90130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178" y="2708920"/>
                        <a:ext cx="2335786" cy="180261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874400"/>
              </p:ext>
            </p:extLst>
          </p:nvPr>
        </p:nvGraphicFramePr>
        <p:xfrm>
          <a:off x="4082458" y="2853806"/>
          <a:ext cx="1624894" cy="863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34" name="Equation" r:id="rId8" imgW="812447" imgH="431613" progId="Equation.3">
                  <p:embed/>
                </p:oleObj>
              </mc:Choice>
              <mc:Fallback>
                <p:oleObj name="Equation" r:id="rId8" imgW="812447" imgH="43161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2458" y="2853806"/>
                        <a:ext cx="1624894" cy="86322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991436"/>
              </p:ext>
            </p:extLst>
          </p:nvPr>
        </p:nvGraphicFramePr>
        <p:xfrm>
          <a:off x="5868144" y="2853806"/>
          <a:ext cx="1040948" cy="863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35" name="Equation" r:id="rId10" imgW="520474" imgH="431613" progId="Equation.3">
                  <p:embed/>
                </p:oleObj>
              </mc:Choice>
              <mc:Fallback>
                <p:oleObj name="Equation" r:id="rId10" imgW="520474" imgH="431613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853806"/>
                        <a:ext cx="1040948" cy="86322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71846"/>
              </p:ext>
            </p:extLst>
          </p:nvPr>
        </p:nvGraphicFramePr>
        <p:xfrm>
          <a:off x="4082458" y="3861048"/>
          <a:ext cx="1904174" cy="43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36" name="Equation" r:id="rId12" imgW="952087" imgH="215806" progId="Equation.3">
                  <p:embed/>
                </p:oleObj>
              </mc:Choice>
              <mc:Fallback>
                <p:oleObj name="Equation" r:id="rId12" imgW="952087" imgH="215806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2458" y="3861048"/>
                        <a:ext cx="1904174" cy="4316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8" name="Objektum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293019"/>
              </p:ext>
            </p:extLst>
          </p:nvPr>
        </p:nvGraphicFramePr>
        <p:xfrm>
          <a:off x="6142448" y="3872358"/>
          <a:ext cx="1396394" cy="40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37" name="Equation" r:id="rId14" imgW="698197" imgH="203112" progId="Equation.3">
                  <p:embed/>
                </p:oleObj>
              </mc:Choice>
              <mc:Fallback>
                <p:oleObj name="Equation" r:id="rId14" imgW="698197" imgH="203112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2448" y="3872358"/>
                        <a:ext cx="1396394" cy="40622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</a:t>
            </a:r>
            <a:r>
              <a:rPr lang="hu-HU" dirty="0"/>
              <a:t>mérőeszköz szerez információt és villamos úton továbbítja a mérési eredményt a mérésvezérlőnek, melynek feladata például:</a:t>
            </a:r>
          </a:p>
          <a:p>
            <a:pPr lvl="1"/>
            <a:r>
              <a:rPr lang="hu-HU" dirty="0"/>
              <a:t>a paraméterek villamos beállítása,</a:t>
            </a:r>
          </a:p>
          <a:p>
            <a:pPr lvl="1"/>
            <a:r>
              <a:rPr lang="hu-HU" dirty="0"/>
              <a:t>a mérési pontok léptetése.</a:t>
            </a:r>
          </a:p>
          <a:p>
            <a:r>
              <a:rPr lang="hu-HU" dirty="0"/>
              <a:t>A kiértékelés automatikusan történik, a pontosság elsősorban az eszköztől függ.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Önműködő (automatikus) mérés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1754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</a:t>
            </a:r>
            <a:r>
              <a:rPr lang="hu-HU" dirty="0" err="1"/>
              <a:t>Shapiro-Wilk</a:t>
            </a:r>
            <a:r>
              <a:rPr lang="hu-HU" dirty="0"/>
              <a:t> próba elvégzésének hátránya, hogy nagyméretű táblázatokat igényel.</a:t>
            </a:r>
            <a:endParaRPr lang="en-GB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hu-HU" sz="3200" dirty="0">
                <a:solidFill>
                  <a:schemeClr val="tx2"/>
                </a:solidFill>
              </a:rPr>
              <a:t>Táblázatok nélkül, de kevésbé megbízhatóan </a:t>
            </a:r>
            <a:r>
              <a:rPr lang="hu-HU" sz="3200" dirty="0" smtClean="0">
                <a:solidFill>
                  <a:schemeClr val="tx2"/>
                </a:solidFill>
              </a:rPr>
              <a:t>alkalmazható </a:t>
            </a:r>
            <a:r>
              <a:rPr lang="hu-HU" sz="3200" dirty="0">
                <a:solidFill>
                  <a:schemeClr val="tx2"/>
                </a:solidFill>
              </a:rPr>
              <a:t>a </a:t>
            </a:r>
            <a:r>
              <a:rPr lang="hu-HU" sz="3200" dirty="0" err="1">
                <a:solidFill>
                  <a:schemeClr val="tx2"/>
                </a:solidFill>
              </a:rPr>
              <a:t>Geary</a:t>
            </a:r>
            <a:r>
              <a:rPr lang="hu-HU" sz="3200" dirty="0">
                <a:solidFill>
                  <a:schemeClr val="tx2"/>
                </a:solidFill>
              </a:rPr>
              <a:t> próbához hasonló </a:t>
            </a:r>
            <a:r>
              <a:rPr lang="hu-HU" sz="3200" dirty="0" smtClean="0">
                <a:solidFill>
                  <a:schemeClr val="tx2"/>
                </a:solidFill>
              </a:rPr>
              <a:t>technika:</a:t>
            </a:r>
            <a:endParaRPr lang="hu-HU" dirty="0" smtClean="0"/>
          </a:p>
          <a:p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Normalitás gyors ellenőrzése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795614"/>
              </p:ext>
            </p:extLst>
          </p:nvPr>
        </p:nvGraphicFramePr>
        <p:xfrm>
          <a:off x="3670300" y="4178300"/>
          <a:ext cx="1803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2" name="Equation" r:id="rId4" imgW="901440" imgH="419040" progId="Equation.3">
                  <p:embed/>
                </p:oleObj>
              </mc:Choice>
              <mc:Fallback>
                <p:oleObj name="Equation" r:id="rId4" imgW="901440" imgH="419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300" y="4178300"/>
                        <a:ext cx="18034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Feszültséget mérünk és a következő értékeket kapjuk</a:t>
            </a:r>
            <a:r>
              <a:rPr lang="hu-HU" dirty="0" smtClean="0"/>
              <a:t>: 6,15 </a:t>
            </a:r>
            <a:r>
              <a:rPr lang="hu-HU" dirty="0"/>
              <a:t>V, 6 V, 6,05 V, 5,95 V, 6 V, 5,8 V, 5,9 V, 6,1 V, 6 V, 6,05 V, 6 V.</a:t>
            </a:r>
            <a:endParaRPr lang="en-GB" dirty="0"/>
          </a:p>
          <a:p>
            <a:pPr marL="741600" lvl="1" indent="-284400"/>
            <a:r>
              <a:rPr lang="hu-HU" dirty="0" smtClean="0"/>
              <a:t>Határozzuk </a:t>
            </a:r>
            <a:r>
              <a:rPr lang="hu-HU" dirty="0"/>
              <a:t>meg a sorozat átlagát, mediánját és </a:t>
            </a:r>
            <a:r>
              <a:rPr lang="hu-HU" dirty="0" err="1"/>
              <a:t>móduszát</a:t>
            </a:r>
            <a:r>
              <a:rPr lang="hu-HU" dirty="0"/>
              <a:t>!</a:t>
            </a:r>
            <a:endParaRPr lang="en-GB" dirty="0"/>
          </a:p>
          <a:p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131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52400" lvl="1" indent="-284400"/>
            <a:r>
              <a:rPr lang="hu-HU" dirty="0"/>
              <a:t>Először rendezzük az adatokat növekvő sorrendbe és határozzuk meg a gyakoriságot</a:t>
            </a:r>
            <a:r>
              <a:rPr lang="hu-HU" dirty="0" smtClean="0"/>
              <a:t>:</a:t>
            </a:r>
          </a:p>
          <a:p>
            <a:pPr marL="400050" lvl="1" indent="0">
              <a:buNone/>
            </a:pPr>
            <a:endParaRPr lang="hu-HU" dirty="0"/>
          </a:p>
          <a:p>
            <a:pPr marL="400050" lvl="1" indent="0">
              <a:buNone/>
            </a:pPr>
            <a:endParaRPr lang="hu-HU" dirty="0" smtClean="0"/>
          </a:p>
          <a:p>
            <a:pPr marL="400050" lvl="1" indent="0">
              <a:buNone/>
            </a:pPr>
            <a:endParaRPr lang="hu-HU" dirty="0"/>
          </a:p>
          <a:p>
            <a:pPr marL="400050" lvl="1" indent="0">
              <a:buNone/>
            </a:pPr>
            <a:endParaRPr lang="hu-HU" dirty="0" smtClean="0"/>
          </a:p>
          <a:p>
            <a:pPr marL="400050" lvl="1" indent="0">
              <a:buNone/>
            </a:pPr>
            <a:endParaRPr lang="hu-HU" dirty="0"/>
          </a:p>
          <a:p>
            <a:pPr marL="741600" lvl="1" indent="-284400">
              <a:spcBef>
                <a:spcPts val="0"/>
              </a:spcBef>
            </a:pPr>
            <a:r>
              <a:rPr lang="hu-HU" dirty="0" smtClean="0"/>
              <a:t>Medián </a:t>
            </a:r>
            <a:r>
              <a:rPr lang="hu-HU" dirty="0"/>
              <a:t>a középső érték: 6 V.</a:t>
            </a:r>
            <a:endParaRPr lang="en-GB" sz="2400" dirty="0"/>
          </a:p>
          <a:p>
            <a:pPr marL="741600" lvl="1" indent="-284400"/>
            <a:r>
              <a:rPr lang="hu-HU" dirty="0" err="1" smtClean="0"/>
              <a:t>Módusz</a:t>
            </a:r>
            <a:r>
              <a:rPr lang="hu-HU" dirty="0" smtClean="0"/>
              <a:t> </a:t>
            </a:r>
            <a:r>
              <a:rPr lang="hu-HU" dirty="0"/>
              <a:t>a legnagyobb gyakoriságú érték: 6 V.</a:t>
            </a:r>
            <a:endParaRPr lang="en-GB" sz="2400" dirty="0"/>
          </a:p>
          <a:p>
            <a:pPr marL="400050" lvl="1" indent="0">
              <a:buNone/>
            </a:pP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132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graphicFrame>
        <p:nvGraphicFramePr>
          <p:cNvPr id="7" name="Tábláza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201646"/>
              </p:ext>
            </p:extLst>
          </p:nvPr>
        </p:nvGraphicFramePr>
        <p:xfrm>
          <a:off x="457200" y="2587752"/>
          <a:ext cx="8229603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98576"/>
                <a:gridCol w="875861"/>
                <a:gridCol w="875861"/>
                <a:gridCol w="875861"/>
                <a:gridCol w="875861"/>
                <a:gridCol w="875861"/>
                <a:gridCol w="875861"/>
                <a:gridCol w="87586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Érték [V]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5,8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5,9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5,95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6,05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6,1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6,15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>
                          <a:solidFill>
                            <a:schemeClr val="bg1"/>
                          </a:solidFill>
                          <a:effectLst/>
                        </a:rPr>
                        <a:t>Gyakoriság [db]</a:t>
                      </a:r>
                      <a:endParaRPr lang="en-GB" sz="24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9" name="Objektum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393474"/>
              </p:ext>
            </p:extLst>
          </p:nvPr>
        </p:nvGraphicFramePr>
        <p:xfrm>
          <a:off x="1225550" y="3571038"/>
          <a:ext cx="6692900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84" name="Equation" r:id="rId4" imgW="4101840" imgH="812520" progId="Equation.3">
                  <p:embed/>
                </p:oleObj>
              </mc:Choice>
              <mc:Fallback>
                <p:oleObj name="Equation" r:id="rId4" imgW="4101840" imgH="8125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5550" y="3571038"/>
                        <a:ext cx="6692900" cy="132715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Ellenállást </a:t>
            </a:r>
            <a:r>
              <a:rPr lang="hu-HU" dirty="0"/>
              <a:t>mérünk és a következő értékeket kapjuk</a:t>
            </a:r>
            <a:r>
              <a:rPr lang="hu-HU" dirty="0" smtClean="0"/>
              <a:t>: 99,2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, 99,4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, 100,7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, 99,9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, 99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, 100,4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, 100,6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, 99,8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, 99,9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, 100,1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.</a:t>
            </a:r>
            <a:endParaRPr lang="en-GB" dirty="0"/>
          </a:p>
          <a:p>
            <a:pPr marL="741600" lvl="1" indent="-284400"/>
            <a:r>
              <a:rPr lang="hu-HU" dirty="0" smtClean="0"/>
              <a:t>Határozzuk </a:t>
            </a:r>
            <a:r>
              <a:rPr lang="hu-HU" dirty="0"/>
              <a:t>meg a konfidencia intervallumot a terjedelemmel!</a:t>
            </a:r>
            <a:endParaRPr lang="en-GB" dirty="0"/>
          </a:p>
          <a:p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133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134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430291"/>
              </p:ext>
            </p:extLst>
          </p:nvPr>
        </p:nvGraphicFramePr>
        <p:xfrm>
          <a:off x="257400" y="1557334"/>
          <a:ext cx="8629200" cy="121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91" name="Equation" r:id="rId4" imgW="5752800" imgH="812520" progId="Equation.3">
                  <p:embed/>
                </p:oleObj>
              </mc:Choice>
              <mc:Fallback>
                <p:oleObj name="Equation" r:id="rId4" imgW="5752800" imgH="8125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400" y="1557334"/>
                        <a:ext cx="8629200" cy="121878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208710"/>
              </p:ext>
            </p:extLst>
          </p:nvPr>
        </p:nvGraphicFramePr>
        <p:xfrm>
          <a:off x="1835696" y="2924944"/>
          <a:ext cx="5105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92" name="Equation" r:id="rId6" imgW="2552700" imgH="228600" progId="Equation.3">
                  <p:embed/>
                </p:oleObj>
              </mc:Choice>
              <mc:Fallback>
                <p:oleObj name="Equation" r:id="rId6" imgW="25527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924944"/>
                        <a:ext cx="51054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231300"/>
              </p:ext>
            </p:extLst>
          </p:nvPr>
        </p:nvGraphicFramePr>
        <p:xfrm>
          <a:off x="2000796" y="3529722"/>
          <a:ext cx="4775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93" name="Equation" r:id="rId8" imgW="2387600" imgH="215900" progId="Equation.3">
                  <p:embed/>
                </p:oleObj>
              </mc:Choice>
              <mc:Fallback>
                <p:oleObj name="Equation" r:id="rId8" imgW="2387600" imgH="2159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796" y="3529722"/>
                        <a:ext cx="4775200" cy="431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875932"/>
              </p:ext>
            </p:extLst>
          </p:nvPr>
        </p:nvGraphicFramePr>
        <p:xfrm>
          <a:off x="2140496" y="4120300"/>
          <a:ext cx="449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94" name="Equation" r:id="rId10" imgW="2247900" imgH="215900" progId="Equation.3">
                  <p:embed/>
                </p:oleObj>
              </mc:Choice>
              <mc:Fallback>
                <p:oleObj name="Equation" r:id="rId10" imgW="2247900" imgH="215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0496" y="4120300"/>
                        <a:ext cx="4495800" cy="431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781946"/>
              </p:ext>
            </p:extLst>
          </p:nvPr>
        </p:nvGraphicFramePr>
        <p:xfrm>
          <a:off x="2877096" y="4721200"/>
          <a:ext cx="3022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95" name="Equation" r:id="rId12" imgW="1511300" imgH="254000" progId="Equation.3">
                  <p:embed/>
                </p:oleObj>
              </mc:Choice>
              <mc:Fallback>
                <p:oleObj name="Equation" r:id="rId12" imgW="1511300" imgH="2540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7096" y="4721200"/>
                        <a:ext cx="3022600" cy="508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Vizsgáljuk meg </a:t>
            </a:r>
            <a:r>
              <a:rPr lang="hu-HU" dirty="0" smtClean="0"/>
              <a:t>az előző </a:t>
            </a:r>
            <a:r>
              <a:rPr lang="hu-HU" dirty="0"/>
              <a:t>feladat alapján, hogy a mérési sorozatunkból következtethetünk-e normális </a:t>
            </a:r>
            <a:r>
              <a:rPr lang="hu-HU" dirty="0" smtClean="0"/>
              <a:t>eloszlásra!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Alkalmazzuk </a:t>
            </a:r>
            <a:r>
              <a:rPr lang="hu-HU" dirty="0"/>
              <a:t>a </a:t>
            </a:r>
            <a:r>
              <a:rPr lang="hu-HU" dirty="0" err="1"/>
              <a:t>Geary</a:t>
            </a:r>
            <a:r>
              <a:rPr lang="hu-HU" dirty="0"/>
              <a:t> próbához hasonló, táblázatokat nem igénylő </a:t>
            </a:r>
            <a:r>
              <a:rPr lang="hu-HU" dirty="0" smtClean="0"/>
              <a:t>technikát: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135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963029"/>
              </p:ext>
            </p:extLst>
          </p:nvPr>
        </p:nvGraphicFramePr>
        <p:xfrm>
          <a:off x="3695700" y="4149725"/>
          <a:ext cx="1752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32" name="Equation" r:id="rId4" imgW="876240" imgH="419040" progId="Equation.3">
                  <p:embed/>
                </p:oleObj>
              </mc:Choice>
              <mc:Fallback>
                <p:oleObj name="Equation" r:id="rId4" imgW="876240" imgH="419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149725"/>
                        <a:ext cx="17526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010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136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77086"/>
              </p:ext>
            </p:extLst>
          </p:nvPr>
        </p:nvGraphicFramePr>
        <p:xfrm>
          <a:off x="581130" y="1566863"/>
          <a:ext cx="7981740" cy="2323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56" name="Equation" r:id="rId4" imgW="5321160" imgH="1549080" progId="Equation.3">
                  <p:embed/>
                </p:oleObj>
              </mc:Choice>
              <mc:Fallback>
                <p:oleObj name="Equation" r:id="rId4" imgW="5321160" imgH="15490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130" y="1566863"/>
                        <a:ext cx="7981740" cy="232362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20019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137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25393"/>
              </p:ext>
            </p:extLst>
          </p:nvPr>
        </p:nvGraphicFramePr>
        <p:xfrm>
          <a:off x="762030" y="1556795"/>
          <a:ext cx="7619940" cy="3295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80" name="Equation" r:id="rId4" imgW="5079960" imgH="2197080" progId="Equation.3">
                  <p:embed/>
                </p:oleObj>
              </mc:Choice>
              <mc:Fallback>
                <p:oleObj name="Equation" r:id="rId4" imgW="5079960" imgH="21970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30" y="1556795"/>
                        <a:ext cx="7619940" cy="329562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20019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endParaRPr lang="hu-HU" dirty="0"/>
          </a:p>
          <a:p>
            <a:pPr lvl="1">
              <a:spcBef>
                <a:spcPts val="4200"/>
              </a:spcBef>
            </a:pPr>
            <a:r>
              <a:rPr lang="hu-HU" dirty="0" smtClean="0"/>
              <a:t>Ez az érték beleesik a normalitáshoz szükséges intervallumba: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138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64182"/>
              </p:ext>
            </p:extLst>
          </p:nvPr>
        </p:nvGraphicFramePr>
        <p:xfrm>
          <a:off x="3124828" y="1556792"/>
          <a:ext cx="2894344" cy="88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22" name="Equation" r:id="rId4" imgW="1447172" imgH="444307" progId="Equation.3">
                  <p:embed/>
                </p:oleObj>
              </mc:Choice>
              <mc:Fallback>
                <p:oleObj name="Equation" r:id="rId4" imgW="1447172" imgH="444307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828" y="1556792"/>
                        <a:ext cx="2894344" cy="8886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799120"/>
              </p:ext>
            </p:extLst>
          </p:nvPr>
        </p:nvGraphicFramePr>
        <p:xfrm>
          <a:off x="3187700" y="3501008"/>
          <a:ext cx="2768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23" name="Equation" r:id="rId6" imgW="1384300" imgH="393700" progId="Equation.3">
                  <p:embed/>
                </p:oleObj>
              </mc:Choice>
              <mc:Fallback>
                <p:oleObj name="Equation" r:id="rId6" imgW="13843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3501008"/>
                        <a:ext cx="27686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20019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Ellenőrizzük a normalitást </a:t>
            </a:r>
            <a:r>
              <a:rPr lang="hu-HU" dirty="0" err="1"/>
              <a:t>Shapiro-Wilk</a:t>
            </a:r>
            <a:r>
              <a:rPr lang="hu-HU" dirty="0"/>
              <a:t> próbával is 95%-os megbízhatósági szinten!</a:t>
            </a:r>
            <a:endParaRPr lang="en-GB" dirty="0"/>
          </a:p>
          <a:p>
            <a:pPr marL="741600" lvl="1" indent="-284400"/>
            <a:r>
              <a:rPr lang="hu-HU" dirty="0" smtClean="0"/>
              <a:t>Az </a:t>
            </a:r>
            <a:r>
              <a:rPr lang="hu-HU" dirty="0"/>
              <a:t>adatok növekvő sorrendben</a:t>
            </a:r>
            <a:r>
              <a:rPr lang="hu-HU" dirty="0" smtClean="0"/>
              <a:t>:</a:t>
            </a:r>
          </a:p>
          <a:p>
            <a:pPr marL="741600" lvl="1" indent="-284400">
              <a:spcBef>
                <a:spcPts val="3600"/>
              </a:spcBef>
            </a:pPr>
            <a:r>
              <a:rPr lang="hu-HU" dirty="0" smtClean="0"/>
              <a:t>Kiszámítandó:</a:t>
            </a:r>
            <a:endParaRPr lang="en-GB" dirty="0"/>
          </a:p>
          <a:p>
            <a:pPr marL="0" indent="0">
              <a:buNone/>
            </a:pP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139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/>
        </p:nvGraphicFramePr>
        <p:xfrm>
          <a:off x="0" y="0"/>
          <a:ext cx="5524500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71" name="Equation" r:id="rId4" imgW="5524500" imgH="203200" progId="Equation.3">
                  <p:embed/>
                </p:oleObj>
              </mc:Choice>
              <mc:Fallback>
                <p:oleObj name="Equation" r:id="rId4" imgW="5524500" imgH="203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5524500" cy="20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393707"/>
              </p:ext>
            </p:extLst>
          </p:nvPr>
        </p:nvGraphicFramePr>
        <p:xfrm>
          <a:off x="971550" y="3170238"/>
          <a:ext cx="7200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72" name="Equation" r:id="rId6" imgW="4800600" imgH="203040" progId="Equation.3">
                  <p:embed/>
                </p:oleObj>
              </mc:Choice>
              <mc:Fallback>
                <p:oleObj name="Equation" r:id="rId6" imgW="480060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170238"/>
                        <a:ext cx="7200900" cy="304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487567"/>
              </p:ext>
            </p:extLst>
          </p:nvPr>
        </p:nvGraphicFramePr>
        <p:xfrm>
          <a:off x="3404107" y="4077072"/>
          <a:ext cx="2335786" cy="1802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73" name="Equation" r:id="rId8" imgW="1167893" imgH="901309" progId="Equation.3">
                  <p:embed/>
                </p:oleObj>
              </mc:Choice>
              <mc:Fallback>
                <p:oleObj name="Equation" r:id="rId8" imgW="1167893" imgH="90130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4107" y="4077072"/>
                        <a:ext cx="2335786" cy="180261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20019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/>
              <a:t>Adjuk meg az U elektromos feszültséget </a:t>
            </a:r>
            <a:r>
              <a:rPr lang="hu-HU" dirty="0" err="1"/>
              <a:t>V-ban</a:t>
            </a:r>
            <a:r>
              <a:rPr lang="hu-HU" dirty="0"/>
              <a:t> és az I elektromos áramerősséget mA-ben, majd határozzuk meg a teljesítményre vonatkozó számérték egyenletet!</a:t>
            </a:r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</a:t>
            </a:r>
            <a:endParaRPr lang="en-GB" dirty="0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780312"/>
              </p:ext>
            </p:extLst>
          </p:nvPr>
        </p:nvGraphicFramePr>
        <p:xfrm>
          <a:off x="1739900" y="3688004"/>
          <a:ext cx="5664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1" name="Equation" r:id="rId4" imgW="2832100" imgH="393700" progId="Equation.3">
                  <p:embed/>
                </p:oleObj>
              </mc:Choice>
              <mc:Fallback>
                <p:oleObj name="Equation" r:id="rId4" imgW="28321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9900" y="3688004"/>
                        <a:ext cx="56642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643747"/>
              </p:ext>
            </p:extLst>
          </p:nvPr>
        </p:nvGraphicFramePr>
        <p:xfrm>
          <a:off x="2819400" y="4609594"/>
          <a:ext cx="3505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2" name="Equation" r:id="rId6" imgW="1752600" imgH="393700" progId="Equation.3">
                  <p:embed/>
                </p:oleObj>
              </mc:Choice>
              <mc:Fallback>
                <p:oleObj name="Equation" r:id="rId6" imgW="17526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609594"/>
                        <a:ext cx="35052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713393"/>
              </p:ext>
            </p:extLst>
          </p:nvPr>
        </p:nvGraphicFramePr>
        <p:xfrm>
          <a:off x="3403600" y="5549012"/>
          <a:ext cx="2336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3" name="Equation" r:id="rId8" imgW="1168400" imgH="228600" progId="Equation.3">
                  <p:embed/>
                </p:oleObj>
              </mc:Choice>
              <mc:Fallback>
                <p:oleObj name="Equation" r:id="rId8" imgW="11684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3600" y="5549012"/>
                        <a:ext cx="23368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13926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1600" lvl="1" indent="-284400"/>
            <a:r>
              <a:rPr lang="hu-HU" dirty="0"/>
              <a:t>Használjuk fel az előző számításokat a nevezőnél: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9" name="Objektum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286383"/>
              </p:ext>
            </p:extLst>
          </p:nvPr>
        </p:nvGraphicFramePr>
        <p:xfrm>
          <a:off x="1206500" y="2159000"/>
          <a:ext cx="67310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96" name="Equation" r:id="rId4" imgW="3365280" imgH="406080" progId="Equation.3">
                  <p:embed/>
                </p:oleObj>
              </mc:Choice>
              <mc:Fallback>
                <p:oleObj name="Equation" r:id="rId4" imgW="3365280" imgH="4060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2159000"/>
                        <a:ext cx="6731000" cy="812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1" name="Objektum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604781"/>
              </p:ext>
            </p:extLst>
          </p:nvPr>
        </p:nvGraphicFramePr>
        <p:xfrm>
          <a:off x="638175" y="3576386"/>
          <a:ext cx="7867650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97" name="Equation" r:id="rId6" imgW="5244840" imgH="1091880" progId="Equation.3">
                  <p:embed/>
                </p:oleObj>
              </mc:Choice>
              <mc:Fallback>
                <p:oleObj name="Equation" r:id="rId6" imgW="5244840" imgH="10918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" y="3576386"/>
                        <a:ext cx="7867650" cy="16383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églalap 11">
            <a:hlinkClick r:id="rId8" action="ppaction://hlinkfile"/>
          </p:cNvPr>
          <p:cNvSpPr/>
          <p:nvPr/>
        </p:nvSpPr>
        <p:spPr>
          <a:xfrm>
            <a:off x="6156176" y="5502758"/>
            <a:ext cx="266429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Táblázat megnyitása</a:t>
            </a:r>
            <a:endParaRPr lang="en-GB" dirty="0">
              <a:solidFill>
                <a:schemeClr val="bg2"/>
              </a:solidFill>
            </a:endParaRPr>
          </a:p>
        </p:txBody>
      </p:sp>
      <p:graphicFrame>
        <p:nvGraphicFramePr>
          <p:cNvPr id="13" name="Objektu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9216"/>
              </p:ext>
            </p:extLst>
          </p:nvPr>
        </p:nvGraphicFramePr>
        <p:xfrm>
          <a:off x="971550" y="3127149"/>
          <a:ext cx="7200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98" name="Equation" r:id="rId9" imgW="4800600" imgH="203040" progId="Equation.3">
                  <p:embed/>
                </p:oleObj>
              </mc:Choice>
              <mc:Fallback>
                <p:oleObj name="Equation" r:id="rId9" imgW="4800600" imgH="203040" progId="Equation.3">
                  <p:embed/>
                  <p:pic>
                    <p:nvPicPr>
                      <p:cNvPr id="0" name="Objektum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127149"/>
                        <a:ext cx="7200900" cy="304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20019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00050" lvl="1" indent="0">
              <a:buNone/>
            </a:pPr>
            <a:endParaRPr lang="hu-HU" dirty="0" smtClean="0"/>
          </a:p>
          <a:p>
            <a:pPr marL="400050" lvl="1" indent="0">
              <a:buNone/>
            </a:pPr>
            <a:endParaRPr lang="hu-HU" dirty="0"/>
          </a:p>
          <a:p>
            <a:pPr marL="400050" lvl="1" indent="0">
              <a:buNone/>
            </a:pPr>
            <a:endParaRPr lang="hu-HU" dirty="0" smtClean="0"/>
          </a:p>
          <a:p>
            <a:pPr marL="400050" lvl="1" indent="0">
              <a:spcBef>
                <a:spcPts val="3000"/>
              </a:spcBef>
              <a:buNone/>
            </a:pPr>
            <a:r>
              <a:rPr lang="hu-HU" dirty="0" smtClean="0"/>
              <a:t>A </a:t>
            </a:r>
            <a:r>
              <a:rPr lang="hu-HU" dirty="0"/>
              <a:t>95%-os biztonsági szinthez tartozó kritikus határ táblázatból: </a:t>
            </a:r>
            <a:endParaRPr lang="hu-HU" dirty="0" smtClean="0"/>
          </a:p>
          <a:p>
            <a:pPr marL="400050" lvl="1" indent="0">
              <a:spcBef>
                <a:spcPts val="2400"/>
              </a:spcBef>
              <a:buNone/>
            </a:pPr>
            <a:r>
              <a:rPr lang="hu-HU" dirty="0" smtClean="0"/>
              <a:t>Mivel </a:t>
            </a:r>
            <a:r>
              <a:rPr lang="hu-HU" dirty="0"/>
              <a:t>w nem kisebb a kritikus határnál (</a:t>
            </a:r>
            <a:r>
              <a:rPr lang="hu-HU" dirty="0" err="1"/>
              <a:t>w</a:t>
            </a:r>
            <a:r>
              <a:rPr lang="hu-HU" baseline="-25000" dirty="0" err="1"/>
              <a:t>p</a:t>
            </a:r>
            <a:r>
              <a:rPr lang="hu-HU" dirty="0"/>
              <a:t>), ezért 95% biztonsággal állítható, hogy a mérési sorozat normális eloszlású sokaságból származik.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141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782804"/>
              </p:ext>
            </p:extLst>
          </p:nvPr>
        </p:nvGraphicFramePr>
        <p:xfrm>
          <a:off x="2197100" y="1550082"/>
          <a:ext cx="4749800" cy="170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93" name="Equation" r:id="rId4" imgW="2374560" imgH="850680" progId="Equation.3">
                  <p:embed/>
                </p:oleObj>
              </mc:Choice>
              <mc:Fallback>
                <p:oleObj name="Equation" r:id="rId4" imgW="2374560" imgH="8506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1550082"/>
                        <a:ext cx="4749800" cy="1701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850491"/>
              </p:ext>
            </p:extLst>
          </p:nvPr>
        </p:nvGraphicFramePr>
        <p:xfrm>
          <a:off x="2843808" y="3933056"/>
          <a:ext cx="2437342" cy="482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94" name="Equation" r:id="rId6" imgW="1218671" imgH="241195" progId="Equation.3">
                  <p:embed/>
                </p:oleObj>
              </mc:Choice>
              <mc:Fallback>
                <p:oleObj name="Equation" r:id="rId6" imgW="1218671" imgH="24119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933056"/>
                        <a:ext cx="2437342" cy="48239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églalap 10">
            <a:hlinkClick r:id="rId8" action="ppaction://hlinkfile"/>
          </p:cNvPr>
          <p:cNvSpPr/>
          <p:nvPr/>
        </p:nvSpPr>
        <p:spPr>
          <a:xfrm>
            <a:off x="5465124" y="3983438"/>
            <a:ext cx="266429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Táblázat megnyitása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0019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Határozzuk meg a </a:t>
            </a:r>
            <a:r>
              <a:rPr lang="hu-HU" dirty="0" smtClean="0"/>
              <a:t>korábbi </a:t>
            </a:r>
            <a:r>
              <a:rPr lang="hu-HU" dirty="0"/>
              <a:t>feladatban szereplő ellenállások esetén a 99%-os biztonsági szintű konfidencia intervallumot!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142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565545"/>
              </p:ext>
            </p:extLst>
          </p:nvPr>
        </p:nvGraphicFramePr>
        <p:xfrm>
          <a:off x="495300" y="3127149"/>
          <a:ext cx="8153400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8" name="Equation" r:id="rId4" imgW="5435280" imgH="1650960" progId="Equation.3">
                  <p:embed/>
                </p:oleObj>
              </mc:Choice>
              <mc:Fallback>
                <p:oleObj name="Equation" r:id="rId4" imgW="5435280" imgH="1650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3127149"/>
                        <a:ext cx="8153400" cy="24765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43320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lvl="1" indent="0">
              <a:buNone/>
            </a:pPr>
            <a:r>
              <a:rPr lang="hu-HU" dirty="0"/>
              <a:t>A </a:t>
            </a:r>
            <a:r>
              <a:rPr lang="hu-HU" dirty="0" smtClean="0"/>
              <a:t>táblázatból </a:t>
            </a:r>
            <a:r>
              <a:rPr lang="hu-HU" dirty="0"/>
              <a:t>99%-os konfidencia szint és n = 10 esetén (szabadsági fok = 9!) t = </a:t>
            </a:r>
            <a:r>
              <a:rPr lang="hu-HU" dirty="0" smtClean="0"/>
              <a:t>3,250, </a:t>
            </a:r>
            <a:r>
              <a:rPr lang="hu-HU" dirty="0"/>
              <a:t>így: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Valódi eredmény becslése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Téglalap 6">
            <a:hlinkClick r:id="rId4" action="ppaction://hlinkfile"/>
          </p:cNvPr>
          <p:cNvSpPr/>
          <p:nvPr/>
        </p:nvSpPr>
        <p:spPr>
          <a:xfrm>
            <a:off x="6156176" y="3140968"/>
            <a:ext cx="266429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Táblázat megnyitása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9" name="Objektum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852248"/>
              </p:ext>
            </p:extLst>
          </p:nvPr>
        </p:nvGraphicFramePr>
        <p:xfrm>
          <a:off x="1000125" y="2562225"/>
          <a:ext cx="71437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24" name="Equation" r:id="rId5" imgW="4762440" imgH="241200" progId="Equation.3">
                  <p:embed/>
                </p:oleObj>
              </mc:Choice>
              <mc:Fallback>
                <p:oleObj name="Equation" r:id="rId5" imgW="4762440" imgH="241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2562225"/>
                        <a:ext cx="7143750" cy="36195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43320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Hibák halmozódása műveletek során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11.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412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/>
              <a:t>A mérésekkel meghatározott eredményekkel sok esetben matematikai számításokat végzünk, pl. ellenállás értékének meghatározása az elektromos feszültség és áramerősség mérésével. </a:t>
            </a:r>
            <a:endParaRPr lang="hu-HU" dirty="0" smtClean="0"/>
          </a:p>
          <a:p>
            <a:pPr marL="0" indent="363538">
              <a:spcBef>
                <a:spcPts val="0"/>
              </a:spcBef>
              <a:buNone/>
            </a:pPr>
            <a:r>
              <a:rPr lang="hu-HU" dirty="0" smtClean="0"/>
              <a:t>Ezeket </a:t>
            </a:r>
            <a:r>
              <a:rPr lang="hu-HU" dirty="0"/>
              <a:t>összetett eseményeknek nevezzük</a:t>
            </a:r>
            <a:r>
              <a:rPr lang="hu-HU" dirty="0" smtClean="0"/>
              <a:t>.</a:t>
            </a:r>
          </a:p>
          <a:p>
            <a:r>
              <a:rPr lang="hu-HU" dirty="0"/>
              <a:t>Az összetett esemény hibaszámítását két esetre vizsgáljuk:</a:t>
            </a:r>
          </a:p>
          <a:p>
            <a:pPr lvl="1"/>
            <a:r>
              <a:rPr lang="hu-HU" dirty="0"/>
              <a:t>hibák halmozódása </a:t>
            </a:r>
            <a:r>
              <a:rPr lang="hu-HU" dirty="0" smtClean="0"/>
              <a:t>legkedvezőtlenebb esetben,</a:t>
            </a:r>
            <a:endParaRPr lang="hu-HU" dirty="0"/>
          </a:p>
          <a:p>
            <a:pPr lvl="1"/>
            <a:r>
              <a:rPr lang="hu-HU" dirty="0"/>
              <a:t>hibák halmozódása valószínűségi alapon.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Hibák halmozódása műveletek során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145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2152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E</a:t>
            </a:r>
            <a:r>
              <a:rPr lang="hu-HU" dirty="0" smtClean="0"/>
              <a:t>lemi </a:t>
            </a:r>
            <a:r>
              <a:rPr lang="hu-HU" dirty="0"/>
              <a:t>események mérésének </a:t>
            </a:r>
            <a:r>
              <a:rPr lang="hu-HU" dirty="0" smtClean="0"/>
              <a:t>hibája:</a:t>
            </a:r>
          </a:p>
          <a:p>
            <a:endParaRPr lang="hu-HU" dirty="0"/>
          </a:p>
          <a:p>
            <a:pPr>
              <a:spcBef>
                <a:spcPts val="1800"/>
              </a:spcBef>
            </a:pPr>
            <a:r>
              <a:rPr lang="hu-HU" dirty="0" smtClean="0"/>
              <a:t>Összetett esemény:</a:t>
            </a:r>
          </a:p>
          <a:p>
            <a:pPr>
              <a:spcBef>
                <a:spcPts val="1800"/>
              </a:spcBef>
            </a:pPr>
            <a:r>
              <a:rPr lang="hu-HU" dirty="0" smtClean="0"/>
              <a:t>Összetett esemény hibája: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Összetett esemény hibája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146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70043"/>
              </p:ext>
            </p:extLst>
          </p:nvPr>
        </p:nvGraphicFramePr>
        <p:xfrm>
          <a:off x="3086100" y="2204864"/>
          <a:ext cx="2971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49" name="Equation" r:id="rId4" imgW="1485900" imgH="228600" progId="Equation.3">
                  <p:embed/>
                </p:oleObj>
              </mc:Choice>
              <mc:Fallback>
                <p:oleObj name="Equation" r:id="rId4" imgW="1485900" imgH="228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204864"/>
                        <a:ext cx="29718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312273"/>
              </p:ext>
            </p:extLst>
          </p:nvPr>
        </p:nvGraphicFramePr>
        <p:xfrm>
          <a:off x="4252911" y="2979234"/>
          <a:ext cx="1269450" cy="40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0" name="Equation" r:id="rId6" imgW="634725" imgH="203112" progId="Equation.3">
                  <p:embed/>
                </p:oleObj>
              </mc:Choice>
              <mc:Fallback>
                <p:oleObj name="Equation" r:id="rId6" imgW="634725" imgH="203112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2911" y="2979234"/>
                        <a:ext cx="1269450" cy="40622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761313"/>
              </p:ext>
            </p:extLst>
          </p:nvPr>
        </p:nvGraphicFramePr>
        <p:xfrm>
          <a:off x="2108200" y="4235040"/>
          <a:ext cx="4927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1" name="Equation" r:id="rId8" imgW="2463800" imgH="508000" progId="Equation.3">
                  <p:embed/>
                </p:oleObj>
              </mc:Choice>
              <mc:Fallback>
                <p:oleObj name="Equation" r:id="rId8" imgW="2463800" imgH="508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4235040"/>
                        <a:ext cx="49276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églalap 12"/>
          <p:cNvSpPr/>
          <p:nvPr/>
        </p:nvSpPr>
        <p:spPr>
          <a:xfrm>
            <a:off x="5652120" y="2708920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/>
              <a:t>x és y egymástól függetlenül mért </a:t>
            </a:r>
            <a:r>
              <a:rPr lang="hu-HU" dirty="0" smtClean="0"/>
              <a:t>adat.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995309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Összetett esemény hibája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147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492095"/>
              </p:ext>
            </p:extLst>
          </p:nvPr>
        </p:nvGraphicFramePr>
        <p:xfrm>
          <a:off x="2044700" y="1556792"/>
          <a:ext cx="5054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5" name="Equation" r:id="rId4" imgW="2527300" imgH="508000" progId="Equation.3">
                  <p:embed/>
                </p:oleObj>
              </mc:Choice>
              <mc:Fallback>
                <p:oleObj name="Equation" r:id="rId4" imgW="2527300" imgH="508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4700" y="1556792"/>
                        <a:ext cx="50546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974810"/>
              </p:ext>
            </p:extLst>
          </p:nvPr>
        </p:nvGraphicFramePr>
        <p:xfrm>
          <a:off x="2603500" y="2708920"/>
          <a:ext cx="3937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6" name="Equation" r:id="rId6" imgW="1968500" imgH="508000" progId="Equation.3">
                  <p:embed/>
                </p:oleObj>
              </mc:Choice>
              <mc:Fallback>
                <p:oleObj name="Equation" r:id="rId6" imgW="1968500" imgH="508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3500" y="2708920"/>
                        <a:ext cx="39370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938761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Ekkor </a:t>
            </a:r>
            <a:r>
              <a:rPr lang="hu-HU" dirty="0" err="1" smtClean="0"/>
              <a:t>Δx</a:t>
            </a:r>
            <a:r>
              <a:rPr lang="hu-HU" dirty="0"/>
              <a:t>, </a:t>
            </a:r>
            <a:r>
              <a:rPr lang="hu-HU" dirty="0" err="1"/>
              <a:t>Δy</a:t>
            </a:r>
            <a:r>
              <a:rPr lang="hu-HU" dirty="0"/>
              <a:t> és </a:t>
            </a:r>
            <a:r>
              <a:rPr lang="hu-HU" dirty="0" err="1"/>
              <a:t>Δz</a:t>
            </a:r>
            <a:r>
              <a:rPr lang="hu-HU" dirty="0"/>
              <a:t> </a:t>
            </a:r>
            <a:r>
              <a:rPr lang="hu-HU" dirty="0" smtClean="0"/>
              <a:t>értékeket </a:t>
            </a:r>
            <a:r>
              <a:rPr lang="hu-HU" dirty="0"/>
              <a:t>terjedelemnek </a:t>
            </a:r>
            <a:r>
              <a:rPr lang="hu-HU" dirty="0" smtClean="0"/>
              <a:t>tekintjük: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</a:t>
            </a:r>
            <a:r>
              <a:rPr lang="hu-HU" dirty="0" smtClean="0"/>
              <a:t>legkedvezőtlenebb </a:t>
            </a:r>
            <a:r>
              <a:rPr lang="hu-HU" dirty="0"/>
              <a:t>esetben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148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315802"/>
              </p:ext>
            </p:extLst>
          </p:nvPr>
        </p:nvGraphicFramePr>
        <p:xfrm>
          <a:off x="2286000" y="2692648"/>
          <a:ext cx="4572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59" name="Equation" r:id="rId4" imgW="2286000" imgH="584200" progId="Equation.3">
                  <p:embed/>
                </p:oleObj>
              </mc:Choice>
              <mc:Fallback>
                <p:oleObj name="Equation" r:id="rId4" imgW="2286000" imgH="584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692648"/>
                        <a:ext cx="4572000" cy="1168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613297"/>
              </p:ext>
            </p:extLst>
          </p:nvPr>
        </p:nvGraphicFramePr>
        <p:xfrm>
          <a:off x="2222500" y="3988792"/>
          <a:ext cx="4699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60" name="Equation" r:id="rId6" imgW="2349500" imgH="584200" progId="Equation.3">
                  <p:embed/>
                </p:oleObj>
              </mc:Choice>
              <mc:Fallback>
                <p:oleObj name="Equation" r:id="rId6" imgW="2349500" imgH="584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500" y="3988792"/>
                        <a:ext cx="4699000" cy="1168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27188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Összeadás esetén (z = x+y</a:t>
            </a:r>
            <a:r>
              <a:rPr lang="hu-HU" dirty="0" smtClean="0"/>
              <a:t>):</a:t>
            </a:r>
          </a:p>
          <a:p>
            <a:pPr lvl="1"/>
            <a:r>
              <a:rPr lang="hu-HU" dirty="0"/>
              <a:t>a</a:t>
            </a:r>
            <a:r>
              <a:rPr lang="hu-HU" dirty="0" smtClean="0"/>
              <a:t>bszolút </a:t>
            </a:r>
            <a:r>
              <a:rPr lang="hu-HU" dirty="0"/>
              <a:t>hiba</a:t>
            </a:r>
            <a:r>
              <a:rPr lang="hu-HU" dirty="0" smtClean="0"/>
              <a:t>:</a:t>
            </a:r>
          </a:p>
          <a:p>
            <a:pPr lvl="1"/>
            <a:endParaRPr lang="hu-HU" dirty="0" smtClean="0"/>
          </a:p>
          <a:p>
            <a:pPr lvl="1">
              <a:spcBef>
                <a:spcPts val="1800"/>
              </a:spcBef>
            </a:pPr>
            <a:r>
              <a:rPr lang="hu-HU" dirty="0" smtClean="0"/>
              <a:t>relatív </a:t>
            </a:r>
            <a:r>
              <a:rPr lang="hu-HU" dirty="0"/>
              <a:t>hiba: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</a:t>
            </a:r>
            <a:r>
              <a:rPr lang="hu-HU" dirty="0" smtClean="0"/>
              <a:t>legkedvezőtlenebb </a:t>
            </a:r>
            <a:r>
              <a:rPr lang="hu-HU" dirty="0"/>
              <a:t>esetben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149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381896"/>
              </p:ext>
            </p:extLst>
          </p:nvPr>
        </p:nvGraphicFramePr>
        <p:xfrm>
          <a:off x="3378200" y="2654176"/>
          <a:ext cx="2387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03" name="Equation" r:id="rId4" imgW="1193800" imgH="279400" progId="Equation.3">
                  <p:embed/>
                </p:oleObj>
              </mc:Choice>
              <mc:Fallback>
                <p:oleObj name="Equation" r:id="rId4" imgW="11938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8200" y="2654176"/>
                        <a:ext cx="23876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12382"/>
              </p:ext>
            </p:extLst>
          </p:nvPr>
        </p:nvGraphicFramePr>
        <p:xfrm>
          <a:off x="3060700" y="3861048"/>
          <a:ext cx="30226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04" name="Equation" r:id="rId6" imgW="1511300" imgH="495300" progId="Equation.3">
                  <p:embed/>
                </p:oleObj>
              </mc:Choice>
              <mc:Fallback>
                <p:oleObj name="Equation" r:id="rId6" imgW="1511300" imgH="495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3861048"/>
                        <a:ext cx="3022600" cy="990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849577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SI egységei, </a:t>
            </a:r>
            <a:r>
              <a:rPr lang="hu-HU" dirty="0" smtClean="0"/>
              <a:t>prefixumok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2.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845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Kivonás esetén (z = x-y</a:t>
            </a:r>
            <a:r>
              <a:rPr lang="hu-HU" dirty="0" smtClean="0"/>
              <a:t>):</a:t>
            </a:r>
          </a:p>
          <a:p>
            <a:pPr lvl="1"/>
            <a:r>
              <a:rPr lang="hu-HU" dirty="0"/>
              <a:t>a</a:t>
            </a:r>
            <a:r>
              <a:rPr lang="hu-HU" dirty="0" smtClean="0"/>
              <a:t>bszolút </a:t>
            </a:r>
            <a:r>
              <a:rPr lang="hu-HU" dirty="0"/>
              <a:t>hiba</a:t>
            </a:r>
            <a:r>
              <a:rPr lang="hu-HU" dirty="0" smtClean="0"/>
              <a:t>:</a:t>
            </a:r>
          </a:p>
          <a:p>
            <a:pPr lvl="1"/>
            <a:endParaRPr lang="hu-HU" dirty="0" smtClean="0"/>
          </a:p>
          <a:p>
            <a:pPr lvl="1">
              <a:spcBef>
                <a:spcPts val="1800"/>
              </a:spcBef>
            </a:pPr>
            <a:r>
              <a:rPr lang="hu-HU" dirty="0" smtClean="0"/>
              <a:t>relatív </a:t>
            </a:r>
            <a:r>
              <a:rPr lang="hu-HU" dirty="0"/>
              <a:t>hiba: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</a:t>
            </a:r>
            <a:r>
              <a:rPr lang="hu-HU" dirty="0" smtClean="0"/>
              <a:t>legkedvezőtlenebb </a:t>
            </a:r>
            <a:r>
              <a:rPr lang="hu-HU" dirty="0"/>
              <a:t>esetben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596754"/>
              </p:ext>
            </p:extLst>
          </p:nvPr>
        </p:nvGraphicFramePr>
        <p:xfrm>
          <a:off x="3378200" y="2654176"/>
          <a:ext cx="2387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85" name="Equation" r:id="rId4" imgW="1193800" imgH="279400" progId="Equation.3">
                  <p:embed/>
                </p:oleObj>
              </mc:Choice>
              <mc:Fallback>
                <p:oleObj name="Equation" r:id="rId4" imgW="1193800" imgH="279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8200" y="2654176"/>
                        <a:ext cx="23876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26687"/>
              </p:ext>
            </p:extLst>
          </p:nvPr>
        </p:nvGraphicFramePr>
        <p:xfrm>
          <a:off x="3060700" y="3861048"/>
          <a:ext cx="30226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86" name="Equation" r:id="rId6" imgW="1511300" imgH="495300" progId="Equation.3">
                  <p:embed/>
                </p:oleObj>
              </mc:Choice>
              <mc:Fallback>
                <p:oleObj name="Equation" r:id="rId6" imgW="1511300" imgH="4953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3861048"/>
                        <a:ext cx="3022600" cy="990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225300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Szorzás esetén (z = x∙y</a:t>
            </a:r>
            <a:r>
              <a:rPr lang="hu-HU" dirty="0" smtClean="0"/>
              <a:t>):</a:t>
            </a:r>
          </a:p>
          <a:p>
            <a:pPr lvl="1"/>
            <a:r>
              <a:rPr lang="hu-HU" dirty="0"/>
              <a:t>a</a:t>
            </a:r>
            <a:r>
              <a:rPr lang="hu-HU" dirty="0" smtClean="0"/>
              <a:t>bszolút </a:t>
            </a:r>
            <a:r>
              <a:rPr lang="hu-HU" dirty="0"/>
              <a:t>hiba</a:t>
            </a:r>
            <a:r>
              <a:rPr lang="hu-HU" dirty="0" smtClean="0"/>
              <a:t>:</a:t>
            </a:r>
          </a:p>
          <a:p>
            <a:pPr lvl="1"/>
            <a:endParaRPr lang="hu-HU" dirty="0" smtClean="0"/>
          </a:p>
          <a:p>
            <a:pPr lvl="1">
              <a:spcBef>
                <a:spcPts val="1800"/>
              </a:spcBef>
            </a:pPr>
            <a:r>
              <a:rPr lang="hu-HU" dirty="0" smtClean="0"/>
              <a:t>relatív </a:t>
            </a:r>
            <a:r>
              <a:rPr lang="hu-HU" dirty="0"/>
              <a:t>hiba: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</a:t>
            </a:r>
            <a:r>
              <a:rPr lang="hu-HU" dirty="0" smtClean="0"/>
              <a:t>legkedvezőtlenebb </a:t>
            </a:r>
            <a:r>
              <a:rPr lang="hu-HU" dirty="0"/>
              <a:t>esetben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151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830539"/>
              </p:ext>
            </p:extLst>
          </p:nvPr>
        </p:nvGraphicFramePr>
        <p:xfrm>
          <a:off x="2895600" y="2654176"/>
          <a:ext cx="3352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33" name="Equation" r:id="rId4" imgW="1676400" imgH="279400" progId="Equation.3">
                  <p:embed/>
                </p:oleObj>
              </mc:Choice>
              <mc:Fallback>
                <p:oleObj name="Equation" r:id="rId4" imgW="1676400" imgH="279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654176"/>
                        <a:ext cx="33528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467954"/>
              </p:ext>
            </p:extLst>
          </p:nvPr>
        </p:nvGraphicFramePr>
        <p:xfrm>
          <a:off x="2006600" y="3853160"/>
          <a:ext cx="51308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34" name="Equation" r:id="rId6" imgW="2565400" imgH="508000" progId="Equation.3">
                  <p:embed/>
                </p:oleObj>
              </mc:Choice>
              <mc:Fallback>
                <p:oleObj name="Equation" r:id="rId6" imgW="2565400" imgH="508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3853160"/>
                        <a:ext cx="51308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3548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Osztás </a:t>
            </a:r>
            <a:r>
              <a:rPr lang="hu-HU" dirty="0" smtClean="0"/>
              <a:t>esetén (z </a:t>
            </a:r>
            <a:r>
              <a:rPr lang="hu-HU" dirty="0"/>
              <a:t>= </a:t>
            </a:r>
            <a:r>
              <a:rPr lang="hu-HU" dirty="0" smtClean="0"/>
              <a:t>x/y):</a:t>
            </a:r>
          </a:p>
          <a:p>
            <a:pPr lvl="1"/>
            <a:r>
              <a:rPr lang="hu-HU" dirty="0"/>
              <a:t>a</a:t>
            </a:r>
            <a:r>
              <a:rPr lang="hu-HU" dirty="0" smtClean="0"/>
              <a:t>bszolút </a:t>
            </a:r>
            <a:r>
              <a:rPr lang="hu-HU" dirty="0"/>
              <a:t>hiba</a:t>
            </a:r>
            <a:r>
              <a:rPr lang="hu-HU" dirty="0" smtClean="0"/>
              <a:t>:</a:t>
            </a:r>
          </a:p>
          <a:p>
            <a:pPr lvl="1"/>
            <a:endParaRPr lang="hu-HU" dirty="0" smtClean="0"/>
          </a:p>
          <a:p>
            <a:pPr lvl="1">
              <a:spcBef>
                <a:spcPts val="5400"/>
              </a:spcBef>
            </a:pPr>
            <a:r>
              <a:rPr lang="hu-HU" dirty="0" smtClean="0"/>
              <a:t>relatív </a:t>
            </a:r>
            <a:r>
              <a:rPr lang="hu-HU" dirty="0"/>
              <a:t>hiba: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</a:t>
            </a:r>
            <a:r>
              <a:rPr lang="hu-HU" dirty="0" smtClean="0"/>
              <a:t>legkedvezőtlenebb </a:t>
            </a:r>
            <a:r>
              <a:rPr lang="hu-HU" dirty="0"/>
              <a:t>esetben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152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207265"/>
              </p:ext>
            </p:extLst>
          </p:nvPr>
        </p:nvGraphicFramePr>
        <p:xfrm>
          <a:off x="2006600" y="4284646"/>
          <a:ext cx="51308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53" name="Equation" r:id="rId4" imgW="2565400" imgH="508000" progId="Equation.3">
                  <p:embed/>
                </p:oleObj>
              </mc:Choice>
              <mc:Fallback>
                <p:oleObj name="Equation" r:id="rId4" imgW="25654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4284646"/>
                        <a:ext cx="51308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613201"/>
              </p:ext>
            </p:extLst>
          </p:nvPr>
        </p:nvGraphicFramePr>
        <p:xfrm>
          <a:off x="3022600" y="2650864"/>
          <a:ext cx="30988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54" name="Equation" r:id="rId6" imgW="1549400" imgH="508000" progId="Equation.3">
                  <p:embed/>
                </p:oleObj>
              </mc:Choice>
              <mc:Fallback>
                <p:oleObj name="Equation" r:id="rId6" imgW="1549400" imgH="508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2600" y="2650864"/>
                        <a:ext cx="30988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900252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Ekkor </a:t>
            </a:r>
            <a:r>
              <a:rPr lang="hu-HU" dirty="0" err="1"/>
              <a:t>Δx</a:t>
            </a:r>
            <a:r>
              <a:rPr lang="hu-HU" dirty="0"/>
              <a:t>, </a:t>
            </a:r>
            <a:r>
              <a:rPr lang="hu-HU" dirty="0" err="1"/>
              <a:t>Δy</a:t>
            </a:r>
            <a:r>
              <a:rPr lang="hu-HU" dirty="0"/>
              <a:t> és </a:t>
            </a:r>
            <a:r>
              <a:rPr lang="hu-HU" dirty="0" err="1"/>
              <a:t>Δz</a:t>
            </a:r>
            <a:r>
              <a:rPr lang="hu-HU" dirty="0"/>
              <a:t> </a:t>
            </a:r>
            <a:r>
              <a:rPr lang="hu-HU" dirty="0" smtClean="0"/>
              <a:t>értékeket szórásnak tekintjük: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valószínűségi alapon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436875"/>
              </p:ext>
            </p:extLst>
          </p:nvPr>
        </p:nvGraphicFramePr>
        <p:xfrm>
          <a:off x="2286000" y="2692648"/>
          <a:ext cx="4572000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43" name="Equation" r:id="rId4" imgW="2286000" imgH="584200" progId="Equation.3">
                  <p:embed/>
                </p:oleObj>
              </mc:Choice>
              <mc:Fallback>
                <p:oleObj name="Equation" r:id="rId4" imgW="2286000" imgH="584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692648"/>
                        <a:ext cx="4572000" cy="1168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95248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Összeadás esetén (z = x+y</a:t>
            </a:r>
            <a:r>
              <a:rPr lang="hu-HU" dirty="0" smtClean="0"/>
              <a:t>):</a:t>
            </a:r>
          </a:p>
          <a:p>
            <a:pPr lvl="1"/>
            <a:r>
              <a:rPr lang="hu-HU" dirty="0" smtClean="0"/>
              <a:t>szórás:</a:t>
            </a:r>
          </a:p>
          <a:p>
            <a:pPr lvl="1"/>
            <a:endParaRPr lang="hu-HU" dirty="0" smtClean="0"/>
          </a:p>
          <a:p>
            <a:pPr lvl="1">
              <a:spcBef>
                <a:spcPts val="2400"/>
              </a:spcBef>
            </a:pPr>
            <a:r>
              <a:rPr lang="hu-HU" dirty="0" smtClean="0"/>
              <a:t>relatív szórás: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valószínűségi alapon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154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136639"/>
              </p:ext>
            </p:extLst>
          </p:nvPr>
        </p:nvGraphicFramePr>
        <p:xfrm>
          <a:off x="3607219" y="2636912"/>
          <a:ext cx="1929562" cy="609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75" name="Equation" r:id="rId4" imgW="964781" imgH="304668" progId="Equation.3">
                  <p:embed/>
                </p:oleObj>
              </mc:Choice>
              <mc:Fallback>
                <p:oleObj name="Equation" r:id="rId4" imgW="964781" imgH="304668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7219" y="2636912"/>
                        <a:ext cx="1929562" cy="60933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976196"/>
              </p:ext>
            </p:extLst>
          </p:nvPr>
        </p:nvGraphicFramePr>
        <p:xfrm>
          <a:off x="3302551" y="3900220"/>
          <a:ext cx="2538898" cy="1040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76" name="Equation" r:id="rId6" imgW="1269449" imgH="520474" progId="Equation.3">
                  <p:embed/>
                </p:oleObj>
              </mc:Choice>
              <mc:Fallback>
                <p:oleObj name="Equation" r:id="rId6" imgW="1269449" imgH="520474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551" y="3900220"/>
                        <a:ext cx="2538898" cy="104094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78501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Kivonás esetén (z = x-y</a:t>
            </a:r>
            <a:r>
              <a:rPr lang="hu-HU" dirty="0" smtClean="0"/>
              <a:t>):</a:t>
            </a:r>
          </a:p>
          <a:p>
            <a:pPr lvl="1"/>
            <a:r>
              <a:rPr lang="hu-HU" dirty="0" smtClean="0"/>
              <a:t>szórás:</a:t>
            </a:r>
          </a:p>
          <a:p>
            <a:pPr lvl="1"/>
            <a:endParaRPr lang="hu-HU" dirty="0" smtClean="0"/>
          </a:p>
          <a:p>
            <a:pPr lvl="1">
              <a:spcBef>
                <a:spcPts val="2400"/>
              </a:spcBef>
            </a:pPr>
            <a:r>
              <a:rPr lang="hu-HU" dirty="0" smtClean="0"/>
              <a:t>relatív szórás: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valószínűségi alapon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155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848166"/>
              </p:ext>
            </p:extLst>
          </p:nvPr>
        </p:nvGraphicFramePr>
        <p:xfrm>
          <a:off x="3314700" y="3899768"/>
          <a:ext cx="25146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9" name="Equation" r:id="rId4" imgW="1257300" imgH="520700" progId="Equation.3">
                  <p:embed/>
                </p:oleObj>
              </mc:Choice>
              <mc:Fallback>
                <p:oleObj name="Equation" r:id="rId4" imgW="1257300" imgH="520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3899768"/>
                        <a:ext cx="2514600" cy="1041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27066"/>
              </p:ext>
            </p:extLst>
          </p:nvPr>
        </p:nvGraphicFramePr>
        <p:xfrm>
          <a:off x="3606800" y="2647547"/>
          <a:ext cx="1930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0" name="Equation" r:id="rId6" imgW="964781" imgH="304668" progId="Equation.3">
                  <p:embed/>
                </p:oleObj>
              </mc:Choice>
              <mc:Fallback>
                <p:oleObj name="Equation" r:id="rId6" imgW="964781" imgH="304668" progId="Equation.3">
                  <p:embed/>
                  <p:pic>
                    <p:nvPicPr>
                      <p:cNvPr id="0" name="Objektum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6800" y="2647547"/>
                        <a:ext cx="1930400" cy="609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553862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Szorzás esetén (z = x∙y</a:t>
            </a:r>
            <a:r>
              <a:rPr lang="hu-HU" dirty="0" smtClean="0"/>
              <a:t>):</a:t>
            </a:r>
          </a:p>
          <a:p>
            <a:pPr lvl="1"/>
            <a:r>
              <a:rPr lang="hu-HU" dirty="0" smtClean="0"/>
              <a:t>szórás:</a:t>
            </a:r>
          </a:p>
          <a:p>
            <a:pPr lvl="1"/>
            <a:endParaRPr lang="hu-HU" dirty="0" smtClean="0"/>
          </a:p>
          <a:p>
            <a:pPr lvl="1">
              <a:spcBef>
                <a:spcPts val="2400"/>
              </a:spcBef>
            </a:pPr>
            <a:r>
              <a:rPr lang="hu-HU" dirty="0" smtClean="0"/>
              <a:t>relatív szórás: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valószínűségi alapon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156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066827"/>
              </p:ext>
            </p:extLst>
          </p:nvPr>
        </p:nvGraphicFramePr>
        <p:xfrm>
          <a:off x="2768600" y="2675384"/>
          <a:ext cx="3606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26" name="Equation" r:id="rId4" imgW="1803400" imgH="304800" progId="Equation.3">
                  <p:embed/>
                </p:oleObj>
              </mc:Choice>
              <mc:Fallback>
                <p:oleObj name="Equation" r:id="rId4" imgW="1803400" imgH="304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8600" y="2675384"/>
                        <a:ext cx="3606800" cy="609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447292"/>
              </p:ext>
            </p:extLst>
          </p:nvPr>
        </p:nvGraphicFramePr>
        <p:xfrm>
          <a:off x="3009900" y="3895576"/>
          <a:ext cx="31242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27" name="Equation" r:id="rId6" imgW="1562100" imgH="558800" progId="Equation.3">
                  <p:embed/>
                </p:oleObj>
              </mc:Choice>
              <mc:Fallback>
                <p:oleObj name="Equation" r:id="rId6" imgW="1562100" imgH="558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9900" y="3895576"/>
                        <a:ext cx="3124200" cy="1117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098952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Osztás </a:t>
            </a:r>
            <a:r>
              <a:rPr lang="hu-HU" dirty="0" smtClean="0"/>
              <a:t>esetén (z </a:t>
            </a:r>
            <a:r>
              <a:rPr lang="hu-HU" dirty="0"/>
              <a:t>= </a:t>
            </a:r>
            <a:r>
              <a:rPr lang="hu-HU" dirty="0" smtClean="0"/>
              <a:t>x/y):</a:t>
            </a:r>
          </a:p>
          <a:p>
            <a:pPr lvl="1"/>
            <a:r>
              <a:rPr lang="hu-HU" dirty="0" smtClean="0"/>
              <a:t>szórás:</a:t>
            </a:r>
          </a:p>
          <a:p>
            <a:pPr lvl="1"/>
            <a:endParaRPr lang="hu-HU" dirty="0" smtClean="0"/>
          </a:p>
          <a:p>
            <a:pPr lvl="1">
              <a:spcBef>
                <a:spcPts val="2400"/>
              </a:spcBef>
            </a:pPr>
            <a:endParaRPr lang="hu-HU" dirty="0" smtClean="0"/>
          </a:p>
          <a:p>
            <a:pPr lvl="1">
              <a:spcBef>
                <a:spcPts val="600"/>
              </a:spcBef>
            </a:pPr>
            <a:r>
              <a:rPr lang="hu-HU" dirty="0" smtClean="0"/>
              <a:t>relatív szórás: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Hibák </a:t>
            </a:r>
            <a:r>
              <a:rPr lang="hu-HU" dirty="0"/>
              <a:t>halmozódása valószínűségi alapon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157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8" name="Objektum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27016"/>
              </p:ext>
            </p:extLst>
          </p:nvPr>
        </p:nvGraphicFramePr>
        <p:xfrm>
          <a:off x="2832100" y="2671440"/>
          <a:ext cx="3479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3" name="Equation" r:id="rId4" imgW="1739900" imgH="558800" progId="Equation.3">
                  <p:embed/>
                </p:oleObj>
              </mc:Choice>
              <mc:Fallback>
                <p:oleObj name="Equation" r:id="rId4" imgW="1739900" imgH="558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2671440"/>
                        <a:ext cx="3479800" cy="1117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ktum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475372"/>
              </p:ext>
            </p:extLst>
          </p:nvPr>
        </p:nvGraphicFramePr>
        <p:xfrm>
          <a:off x="3009900" y="4399632"/>
          <a:ext cx="31242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4" name="Equation" r:id="rId6" imgW="1562100" imgH="558800" progId="Equation.3">
                  <p:embed/>
                </p:oleObj>
              </mc:Choice>
              <mc:Fallback>
                <p:oleObj name="Equation" r:id="rId6" imgW="1562100" imgH="558800" progId="Equation.3">
                  <p:embed/>
                  <p:pic>
                    <p:nvPicPr>
                      <p:cNvPr id="0" name="Objektum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9900" y="4399632"/>
                        <a:ext cx="3124200" cy="1117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16901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Kapcsoljunk két ellenállást sorosan és határozzuk meg az eredőjét</a:t>
            </a:r>
            <a:r>
              <a:rPr lang="hu-HU" dirty="0" smtClean="0"/>
              <a:t>!</a:t>
            </a:r>
          </a:p>
          <a:p>
            <a:pPr lvl="1"/>
            <a:r>
              <a:rPr lang="hu-HU" dirty="0"/>
              <a:t>E</a:t>
            </a:r>
            <a:r>
              <a:rPr lang="hu-HU" dirty="0" smtClean="0"/>
              <a:t>llenállások </a:t>
            </a:r>
            <a:r>
              <a:rPr lang="hu-HU" dirty="0"/>
              <a:t>értéke</a:t>
            </a:r>
            <a:r>
              <a:rPr lang="hu-HU" dirty="0" smtClean="0"/>
              <a:t>:</a:t>
            </a:r>
            <a:endParaRPr lang="hu-HU" dirty="0"/>
          </a:p>
          <a:p>
            <a:pPr lvl="2"/>
            <a:r>
              <a:rPr lang="hu-HU" dirty="0"/>
              <a:t>R</a:t>
            </a:r>
            <a:r>
              <a:rPr lang="hu-HU" baseline="-25000" dirty="0"/>
              <a:t>1</a:t>
            </a:r>
            <a:r>
              <a:rPr lang="hu-HU" dirty="0"/>
              <a:t> = 180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 ± 2% </a:t>
            </a:r>
            <a:r>
              <a:rPr lang="hu-HU" dirty="0" smtClean="0">
                <a:sym typeface="Symbol"/>
              </a:rPr>
              <a:t> </a:t>
            </a:r>
            <a:r>
              <a:rPr lang="hu-HU" dirty="0"/>
              <a:t>(180 ± 3,6) </a:t>
            </a:r>
            <a:r>
              <a:rPr lang="hu-HU" dirty="0" smtClean="0">
                <a:sym typeface="Symbol"/>
              </a:rPr>
              <a:t>,</a:t>
            </a:r>
            <a:endParaRPr lang="hu-HU" dirty="0"/>
          </a:p>
          <a:p>
            <a:pPr lvl="2"/>
            <a:r>
              <a:rPr lang="hu-HU" dirty="0"/>
              <a:t>R</a:t>
            </a:r>
            <a:r>
              <a:rPr lang="hu-HU" baseline="-25000" dirty="0"/>
              <a:t>2</a:t>
            </a:r>
            <a:r>
              <a:rPr lang="hu-HU" dirty="0"/>
              <a:t> = 220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 ± 5</a:t>
            </a:r>
            <a:r>
              <a:rPr lang="hu-HU" dirty="0" smtClean="0"/>
              <a:t>% </a:t>
            </a:r>
            <a:r>
              <a:rPr lang="hu-HU" dirty="0" smtClean="0">
                <a:sym typeface="Symbol"/>
              </a:rPr>
              <a:t> </a:t>
            </a:r>
            <a:r>
              <a:rPr lang="hu-HU" dirty="0"/>
              <a:t>(220 ± 11) </a:t>
            </a:r>
            <a:r>
              <a:rPr lang="hu-HU" dirty="0">
                <a:sym typeface="Symbol"/>
              </a:rPr>
              <a:t></a:t>
            </a:r>
            <a:r>
              <a:rPr lang="hu-HU" dirty="0" smtClean="0"/>
              <a:t>.</a:t>
            </a:r>
          </a:p>
          <a:p>
            <a:pPr lvl="1"/>
            <a:r>
              <a:rPr lang="hu-HU" dirty="0" smtClean="0"/>
              <a:t>A sorosan </a:t>
            </a:r>
            <a:r>
              <a:rPr lang="hu-HU" dirty="0"/>
              <a:t>kapcsolt ellenállások eredőjét összegzéssel kapjuk: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158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3" name="Objektu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051193"/>
              </p:ext>
            </p:extLst>
          </p:nvPr>
        </p:nvGraphicFramePr>
        <p:xfrm>
          <a:off x="3019114" y="5272742"/>
          <a:ext cx="1193282" cy="355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34" name="Equation" r:id="rId4" imgW="596641" imgH="177723" progId="Equation.3">
                  <p:embed/>
                </p:oleObj>
              </mc:Choice>
              <mc:Fallback>
                <p:oleObj name="Equation" r:id="rId4" imgW="596641" imgH="17772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9114" y="5272742"/>
                        <a:ext cx="1193282" cy="35544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5" name="Objektum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401558"/>
              </p:ext>
            </p:extLst>
          </p:nvPr>
        </p:nvGraphicFramePr>
        <p:xfrm>
          <a:off x="4387266" y="5200734"/>
          <a:ext cx="1624894" cy="457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35" name="Equation" r:id="rId6" imgW="812447" imgH="228501" progId="Equation.3">
                  <p:embed/>
                </p:oleObj>
              </mc:Choice>
              <mc:Fallback>
                <p:oleObj name="Equation" r:id="rId6" imgW="812447" imgH="228501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7266" y="5200734"/>
                        <a:ext cx="1624894" cy="45700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674271"/>
              </p:ext>
            </p:extLst>
          </p:nvPr>
        </p:nvGraphicFramePr>
        <p:xfrm>
          <a:off x="2108200" y="5823654"/>
          <a:ext cx="4927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36" name="Equation" r:id="rId8" imgW="2463800" imgH="228600" progId="Equation.3">
                  <p:embed/>
                </p:oleObj>
              </mc:Choice>
              <mc:Fallback>
                <p:oleObj name="Equation" r:id="rId8" imgW="24638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5823654"/>
                        <a:ext cx="49276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87307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</a:t>
            </a:r>
            <a:r>
              <a:rPr lang="hu-HU" dirty="0" smtClean="0"/>
              <a:t>legkedvezőtlenebb esetben: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159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767661"/>
              </p:ext>
            </p:extLst>
          </p:nvPr>
        </p:nvGraphicFramePr>
        <p:xfrm>
          <a:off x="1651000" y="2132856"/>
          <a:ext cx="5842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289" name="Equation" r:id="rId3" imgW="2921000" imgH="279400" progId="Equation.3">
                  <p:embed/>
                </p:oleObj>
              </mc:Choice>
              <mc:Fallback>
                <p:oleObj name="Equation" r:id="rId3" imgW="2921000" imgH="279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0" y="2132856"/>
                        <a:ext cx="58420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739237"/>
              </p:ext>
            </p:extLst>
          </p:nvPr>
        </p:nvGraphicFramePr>
        <p:xfrm>
          <a:off x="850900" y="2823908"/>
          <a:ext cx="74422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290" name="Equation" r:id="rId5" imgW="3721100" imgH="495300" progId="Equation.3">
                  <p:embed/>
                </p:oleObj>
              </mc:Choice>
              <mc:Fallback>
                <p:oleObj name="Equation" r:id="rId5" imgW="3721100" imgH="495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" y="2823908"/>
                        <a:ext cx="7442200" cy="990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1" name="Objektum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361928"/>
              </p:ext>
            </p:extLst>
          </p:nvPr>
        </p:nvGraphicFramePr>
        <p:xfrm>
          <a:off x="1879600" y="3961522"/>
          <a:ext cx="5384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291" name="Equation" r:id="rId7" imgW="2692400" imgH="444500" progId="Equation.3">
                  <p:embed/>
                </p:oleObj>
              </mc:Choice>
              <mc:Fallback>
                <p:oleObj name="Equation" r:id="rId7" imgW="2692400" imgH="4445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3961522"/>
                        <a:ext cx="53848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194371"/>
              </p:ext>
            </p:extLst>
          </p:nvPr>
        </p:nvGraphicFramePr>
        <p:xfrm>
          <a:off x="168275" y="4998100"/>
          <a:ext cx="8807450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292" name="Equation" r:id="rId9" imgW="4635500" imgH="228600" progId="Equation.3">
                  <p:embed/>
                </p:oleObj>
              </mc:Choice>
              <mc:Fallback>
                <p:oleObj name="Equation" r:id="rId9" imgW="46355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75" y="4998100"/>
                        <a:ext cx="8807450" cy="43434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églalap 23">
            <a:hlinkClick r:id="rId11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5352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SI (International </a:t>
            </a:r>
            <a:r>
              <a:rPr lang="hu-HU" dirty="0"/>
              <a:t>System of </a:t>
            </a:r>
            <a:r>
              <a:rPr lang="hu-HU" dirty="0" err="1" smtClean="0"/>
              <a:t>Units</a:t>
            </a:r>
            <a:r>
              <a:rPr lang="hu-HU" dirty="0" smtClean="0"/>
              <a:t>, </a:t>
            </a:r>
            <a:r>
              <a:rPr lang="hu-HU" dirty="0"/>
              <a:t>Nemzetközi mértékegységrendszer</a:t>
            </a:r>
            <a:r>
              <a:rPr lang="hu-HU" dirty="0" smtClean="0"/>
              <a:t>): a </a:t>
            </a:r>
            <a:r>
              <a:rPr lang="hu-HU" dirty="0"/>
              <a:t>fizikai mennyiségek egységes </a:t>
            </a:r>
            <a:r>
              <a:rPr lang="hu-HU" dirty="0" smtClean="0"/>
              <a:t>mértékegységrendszere.</a:t>
            </a:r>
          </a:p>
          <a:p>
            <a:r>
              <a:rPr lang="hu-HU" dirty="0"/>
              <a:t>Korábban használatos mértékegységrendszer például:</a:t>
            </a:r>
          </a:p>
          <a:p>
            <a:pPr lvl="1"/>
            <a:r>
              <a:rPr lang="hu-HU" dirty="0"/>
              <a:t>CGS (centiméter, gramm, másodperc (</a:t>
            </a:r>
            <a:r>
              <a:rPr lang="hu-HU" dirty="0" err="1" smtClean="0"/>
              <a:t>secundum</a:t>
            </a:r>
            <a:r>
              <a:rPr lang="hu-HU" dirty="0" smtClean="0"/>
              <a:t>, </a:t>
            </a:r>
            <a:r>
              <a:rPr lang="hu-HU" dirty="0"/>
              <a:t>szekundum</a:t>
            </a:r>
            <a:r>
              <a:rPr lang="hu-HU" dirty="0" smtClean="0"/>
              <a:t>)),</a:t>
            </a:r>
            <a:endParaRPr lang="hu-HU" dirty="0"/>
          </a:p>
          <a:p>
            <a:pPr lvl="1"/>
            <a:r>
              <a:rPr lang="hu-HU" dirty="0"/>
              <a:t>MKSA (méter, kilogramm, másodperc, amper).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Mértékegységrendszerek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SI egységei, </a:t>
            </a:r>
            <a:r>
              <a:rPr lang="hu-HU" dirty="0" smtClean="0">
                <a:solidFill>
                  <a:schemeClr val="bg2"/>
                </a:solidFill>
              </a:rPr>
              <a:t>prefixumok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24634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valószínűségi </a:t>
            </a:r>
            <a:r>
              <a:rPr lang="hu-HU" dirty="0" smtClean="0"/>
              <a:t>alapon: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160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5" name="Objektum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990288"/>
              </p:ext>
            </p:extLst>
          </p:nvPr>
        </p:nvGraphicFramePr>
        <p:xfrm>
          <a:off x="1435100" y="2132856"/>
          <a:ext cx="62738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320" name="Equation" r:id="rId3" imgW="3136900" imgH="317500" progId="Equation.3">
                  <p:embed/>
                </p:oleObj>
              </mc:Choice>
              <mc:Fallback>
                <p:oleObj name="Equation" r:id="rId3" imgW="3136900" imgH="317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2132856"/>
                        <a:ext cx="6273800" cy="635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4" name="Objektum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058494"/>
              </p:ext>
            </p:extLst>
          </p:nvPr>
        </p:nvGraphicFramePr>
        <p:xfrm>
          <a:off x="406400" y="2920684"/>
          <a:ext cx="83312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321" name="Equation" r:id="rId5" imgW="4165600" imgH="520700" progId="Equation.3">
                  <p:embed/>
                </p:oleObj>
              </mc:Choice>
              <mc:Fallback>
                <p:oleObj name="Equation" r:id="rId5" imgW="4165600" imgH="520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2920684"/>
                        <a:ext cx="8331200" cy="1041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6" name="Objektum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160357"/>
              </p:ext>
            </p:extLst>
          </p:nvPr>
        </p:nvGraphicFramePr>
        <p:xfrm>
          <a:off x="2171700" y="4124176"/>
          <a:ext cx="48006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322" name="Equation" r:id="rId7" imgW="2400300" imgH="444500" progId="Equation.3">
                  <p:embed/>
                </p:oleObj>
              </mc:Choice>
              <mc:Fallback>
                <p:oleObj name="Equation" r:id="rId7" imgW="2400300" imgH="4445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700" y="4124176"/>
                        <a:ext cx="48006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13572"/>
              </p:ext>
            </p:extLst>
          </p:nvPr>
        </p:nvGraphicFramePr>
        <p:xfrm>
          <a:off x="95885" y="5157192"/>
          <a:ext cx="8952230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323" name="Equation" r:id="rId9" imgW="4711700" imgH="228600" progId="Equation.3">
                  <p:embed/>
                </p:oleObj>
              </mc:Choice>
              <mc:Fallback>
                <p:oleObj name="Equation" r:id="rId9" imgW="47117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5" y="5157192"/>
                        <a:ext cx="8952230" cy="43434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églalap 28">
            <a:hlinkClick r:id="rId11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0302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Határozzuk meg a teljesítmény értékét legkedvezőtlenebb esetben, ha U = 24 V ± 1% és I = 3 A ± 2%!</a:t>
            </a:r>
          </a:p>
          <a:p>
            <a:pPr lvl="1"/>
            <a:r>
              <a:rPr lang="hu-HU" dirty="0" smtClean="0"/>
              <a:t>A </a:t>
            </a:r>
            <a:r>
              <a:rPr lang="hu-HU" dirty="0"/>
              <a:t>teljesítményt a megadott adatokból szorzással </a:t>
            </a:r>
            <a:r>
              <a:rPr lang="hu-HU" dirty="0" smtClean="0"/>
              <a:t>kapjuk:</a:t>
            </a:r>
          </a:p>
          <a:p>
            <a:pPr lvl="1"/>
            <a:endParaRPr lang="hu-HU" dirty="0"/>
          </a:p>
          <a:p>
            <a:pPr lvl="1"/>
            <a:endParaRPr lang="hu-HU" dirty="0" smtClean="0"/>
          </a:p>
          <a:p>
            <a:pPr lvl="1">
              <a:spcBef>
                <a:spcPts val="1800"/>
              </a:spcBef>
            </a:pPr>
            <a:r>
              <a:rPr lang="hu-HU" dirty="0"/>
              <a:t>U = 24 V ± 1% = (24 ± 0,24) V </a:t>
            </a:r>
            <a:r>
              <a:rPr lang="hu-HU" dirty="0" smtClean="0"/>
              <a:t>és I </a:t>
            </a:r>
            <a:r>
              <a:rPr lang="hu-HU" dirty="0"/>
              <a:t>= 3 A ± 2% = (3 ± 0,06) A.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161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923322"/>
              </p:ext>
            </p:extLst>
          </p:nvPr>
        </p:nvGraphicFramePr>
        <p:xfrm>
          <a:off x="3309336" y="4192622"/>
          <a:ext cx="1065874" cy="329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240" name="Equation" r:id="rId3" imgW="532937" imgH="164957" progId="Equation.3">
                  <p:embed/>
                </p:oleObj>
              </mc:Choice>
              <mc:Fallback>
                <p:oleObj name="Equation" r:id="rId3" imgW="532937" imgH="16495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9336" y="4192622"/>
                        <a:ext cx="1065874" cy="3299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975002"/>
              </p:ext>
            </p:extLst>
          </p:nvPr>
        </p:nvGraphicFramePr>
        <p:xfrm>
          <a:off x="4533740" y="4120614"/>
          <a:ext cx="1473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241" name="Equation" r:id="rId5" imgW="736600" imgH="228600" progId="Equation.3">
                  <p:embed/>
                </p:oleObj>
              </mc:Choice>
              <mc:Fallback>
                <p:oleObj name="Equation" r:id="rId5" imgW="736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3740" y="4120614"/>
                        <a:ext cx="14732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1" name="Objektum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532524"/>
              </p:ext>
            </p:extLst>
          </p:nvPr>
        </p:nvGraphicFramePr>
        <p:xfrm>
          <a:off x="2843808" y="4729584"/>
          <a:ext cx="3581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242" name="Equation" r:id="rId7" imgW="1790700" imgH="177800" progId="Equation.3">
                  <p:embed/>
                </p:oleObj>
              </mc:Choice>
              <mc:Fallback>
                <p:oleObj name="Equation" r:id="rId7" imgW="1790700" imgH="177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729584"/>
                        <a:ext cx="3581400" cy="355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églalap 21">
            <a:hlinkClick r:id="rId9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11605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</a:t>
            </a:r>
            <a:r>
              <a:rPr lang="hu-HU" dirty="0" smtClean="0"/>
              <a:t>legkedvezőtlenebb esetben: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162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5" name="Objektum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187736"/>
              </p:ext>
            </p:extLst>
          </p:nvPr>
        </p:nvGraphicFramePr>
        <p:xfrm>
          <a:off x="177800" y="2135130"/>
          <a:ext cx="8788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3" name="Equation" r:id="rId3" imgW="4394200" imgH="279400" progId="Equation.3">
                  <p:embed/>
                </p:oleObj>
              </mc:Choice>
              <mc:Fallback>
                <p:oleObj name="Equation" r:id="rId3" imgW="4394200" imgH="279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" y="2135130"/>
                        <a:ext cx="87884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4" name="Objektum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934220"/>
              </p:ext>
            </p:extLst>
          </p:nvPr>
        </p:nvGraphicFramePr>
        <p:xfrm>
          <a:off x="1028700" y="2838422"/>
          <a:ext cx="7086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4" name="Equation" r:id="rId5" imgW="3543300" imgH="508000" progId="Equation.3">
                  <p:embed/>
                </p:oleObj>
              </mc:Choice>
              <mc:Fallback>
                <p:oleObj name="Equation" r:id="rId5" imgW="3543300" imgH="508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700" y="2838422"/>
                        <a:ext cx="70866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6" name="Objektum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402815"/>
              </p:ext>
            </p:extLst>
          </p:nvPr>
        </p:nvGraphicFramePr>
        <p:xfrm>
          <a:off x="2197100" y="4019578"/>
          <a:ext cx="4749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5" name="Equation" r:id="rId7" imgW="2374900" imgH="444500" progId="Equation.3">
                  <p:embed/>
                </p:oleObj>
              </mc:Choice>
              <mc:Fallback>
                <p:oleObj name="Equation" r:id="rId7" imgW="2374900" imgH="4445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4019578"/>
                        <a:ext cx="47498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847959"/>
              </p:ext>
            </p:extLst>
          </p:nvPr>
        </p:nvGraphicFramePr>
        <p:xfrm>
          <a:off x="482600" y="5070670"/>
          <a:ext cx="8178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6" name="Equation" r:id="rId9" imgW="4089400" imgH="203200" progId="Equation.3">
                  <p:embed/>
                </p:oleObj>
              </mc:Choice>
              <mc:Fallback>
                <p:oleObj name="Equation" r:id="rId9" imgW="4089400" imgH="203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5070670"/>
                        <a:ext cx="8178800" cy="406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églalap 28">
            <a:hlinkClick r:id="rId11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3433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Határozzuk meg az ellenállás értékét legkedvezőtlenebb esetben </a:t>
            </a:r>
            <a:r>
              <a:rPr lang="hu-HU" dirty="0" smtClean="0"/>
              <a:t>az előző feladatban </a:t>
            </a:r>
            <a:r>
              <a:rPr lang="hu-HU" dirty="0"/>
              <a:t>szereplő U és I értékek alapján</a:t>
            </a:r>
            <a:r>
              <a:rPr lang="hu-HU" dirty="0" smtClean="0"/>
              <a:t>!</a:t>
            </a:r>
          </a:p>
          <a:p>
            <a:pPr lvl="1"/>
            <a:r>
              <a:rPr lang="hu-HU" dirty="0"/>
              <a:t>Az ellenállást a megadott adatokból osztással kapjuk</a:t>
            </a:r>
            <a:r>
              <a:rPr lang="hu-HU" dirty="0" smtClean="0"/>
              <a:t>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163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027832"/>
              </p:ext>
            </p:extLst>
          </p:nvPr>
        </p:nvGraphicFramePr>
        <p:xfrm>
          <a:off x="3554404" y="4103332"/>
          <a:ext cx="787058" cy="837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206" name="Equation" r:id="rId3" imgW="393529" imgH="418918" progId="Equation.3">
                  <p:embed/>
                </p:oleObj>
              </mc:Choice>
              <mc:Fallback>
                <p:oleObj name="Equation" r:id="rId3" imgW="393529" imgH="418918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4404" y="4103332"/>
                        <a:ext cx="787058" cy="83783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5" name="Objektum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447393"/>
              </p:ext>
            </p:extLst>
          </p:nvPr>
        </p:nvGraphicFramePr>
        <p:xfrm>
          <a:off x="4488386" y="4077072"/>
          <a:ext cx="1091726" cy="88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207" name="Equation" r:id="rId5" imgW="545863" imgH="444307" progId="Equation.3">
                  <p:embed/>
                </p:oleObj>
              </mc:Choice>
              <mc:Fallback>
                <p:oleObj name="Equation" r:id="rId5" imgW="545863" imgH="444307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8386" y="4077072"/>
                        <a:ext cx="1091726" cy="8886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7" name="Objektum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140666"/>
              </p:ext>
            </p:extLst>
          </p:nvPr>
        </p:nvGraphicFramePr>
        <p:xfrm>
          <a:off x="3251773" y="5113650"/>
          <a:ext cx="2640454" cy="78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208" name="Equation" r:id="rId7" imgW="1320227" imgH="393529" progId="Equation.3">
                  <p:embed/>
                </p:oleObj>
              </mc:Choice>
              <mc:Fallback>
                <p:oleObj name="Equation" r:id="rId7" imgW="1320227" imgH="393529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773" y="5113650"/>
                        <a:ext cx="2640454" cy="78705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églalap 27">
            <a:hlinkClick r:id="rId9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21597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</a:t>
            </a:r>
            <a:r>
              <a:rPr lang="hu-HU" dirty="0" smtClean="0"/>
              <a:t>legkedvezőtlenebb esetben: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164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416836"/>
              </p:ext>
            </p:extLst>
          </p:nvPr>
        </p:nvGraphicFramePr>
        <p:xfrm>
          <a:off x="533400" y="2114961"/>
          <a:ext cx="8077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93" name="Equation" r:id="rId3" imgW="4038600" imgH="508000" progId="Equation.3">
                  <p:embed/>
                </p:oleObj>
              </mc:Choice>
              <mc:Fallback>
                <p:oleObj name="Equation" r:id="rId3" imgW="4038600" imgH="508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114961"/>
                        <a:ext cx="80772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769927"/>
              </p:ext>
            </p:extLst>
          </p:nvPr>
        </p:nvGraphicFramePr>
        <p:xfrm>
          <a:off x="1028700" y="3296118"/>
          <a:ext cx="7086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94" name="Equation" r:id="rId5" imgW="3543300" imgH="508000" progId="Equation.3">
                  <p:embed/>
                </p:oleObj>
              </mc:Choice>
              <mc:Fallback>
                <p:oleObj name="Equation" r:id="rId5" imgW="3543300" imgH="508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700" y="3296118"/>
                        <a:ext cx="70866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0" name="Objektum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65724"/>
              </p:ext>
            </p:extLst>
          </p:nvPr>
        </p:nvGraphicFramePr>
        <p:xfrm>
          <a:off x="2247900" y="4462760"/>
          <a:ext cx="46482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95" name="Equation" r:id="rId7" imgW="2324100" imgH="444500" progId="Equation.3">
                  <p:embed/>
                </p:oleObj>
              </mc:Choice>
              <mc:Fallback>
                <p:oleObj name="Equation" r:id="rId7" imgW="2324100" imgH="4445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4462760"/>
                        <a:ext cx="46482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2" name="Objektum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034273"/>
              </p:ext>
            </p:extLst>
          </p:nvPr>
        </p:nvGraphicFramePr>
        <p:xfrm>
          <a:off x="1841500" y="5513852"/>
          <a:ext cx="5461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396" name="Equation" r:id="rId9" imgW="2730500" imgH="203200" progId="Equation.3">
                  <p:embed/>
                </p:oleObj>
              </mc:Choice>
              <mc:Fallback>
                <p:oleObj name="Equation" r:id="rId9" imgW="2730500" imgH="203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1500" y="5513852"/>
                        <a:ext cx="5461000" cy="406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églalap 32">
            <a:hlinkClick r:id="rId11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8372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Határozzuk meg a kimeneti feszültség relatív hibáját legkedvezőtlenebb esetben, ha a kimeneti feszültség két feszültség (U</a:t>
            </a:r>
            <a:r>
              <a:rPr lang="hu-HU" baseline="-25000" dirty="0"/>
              <a:t>1</a:t>
            </a:r>
            <a:r>
              <a:rPr lang="hu-HU" dirty="0"/>
              <a:t> = 6,7 V és U</a:t>
            </a:r>
            <a:r>
              <a:rPr lang="hu-HU" baseline="-25000" dirty="0"/>
              <a:t>2</a:t>
            </a:r>
            <a:r>
              <a:rPr lang="hu-HU" dirty="0"/>
              <a:t> = 6,5 V) különbségéből </a:t>
            </a:r>
            <a:r>
              <a:rPr lang="hu-HU" dirty="0" smtClean="0"/>
              <a:t>adódik!</a:t>
            </a:r>
          </a:p>
          <a:p>
            <a:pPr lvl="1"/>
            <a:r>
              <a:rPr lang="hu-HU" dirty="0" smtClean="0"/>
              <a:t>A </a:t>
            </a:r>
            <a:r>
              <a:rPr lang="hu-HU" dirty="0"/>
              <a:t>voltmérő </a:t>
            </a:r>
            <a:r>
              <a:rPr lang="hu-HU" dirty="0" smtClean="0"/>
              <a:t>2,5-es </a:t>
            </a:r>
            <a:r>
              <a:rPr lang="hu-HU" dirty="0"/>
              <a:t>pontossági osztályú és 10 V </a:t>
            </a:r>
            <a:r>
              <a:rPr lang="hu-HU" dirty="0" smtClean="0"/>
              <a:t>méréshatárú.</a:t>
            </a:r>
          </a:p>
          <a:p>
            <a:pPr lvl="1"/>
            <a:r>
              <a:rPr lang="hu-HU" dirty="0" smtClean="0"/>
              <a:t>A kimeneti feszültséget kivonással kapjuk: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165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3" name="Objektu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144590"/>
              </p:ext>
            </p:extLst>
          </p:nvPr>
        </p:nvGraphicFramePr>
        <p:xfrm>
          <a:off x="3109716" y="5200734"/>
          <a:ext cx="1193282" cy="330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84" name="Equation" r:id="rId3" imgW="596641" imgH="165028" progId="Equation.3">
                  <p:embed/>
                </p:oleObj>
              </mc:Choice>
              <mc:Fallback>
                <p:oleObj name="Equation" r:id="rId3" imgW="596641" imgH="165028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9716" y="5200734"/>
                        <a:ext cx="1193282" cy="33005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681888"/>
              </p:ext>
            </p:extLst>
          </p:nvPr>
        </p:nvGraphicFramePr>
        <p:xfrm>
          <a:off x="4459274" y="5114212"/>
          <a:ext cx="1624894" cy="457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85" name="Equation" r:id="rId5" imgW="812447" imgH="228501" progId="Equation.3">
                  <p:embed/>
                </p:oleObj>
              </mc:Choice>
              <mc:Fallback>
                <p:oleObj name="Equation" r:id="rId5" imgW="812447" imgH="228501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9274" y="5114212"/>
                        <a:ext cx="1624894" cy="45700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1" name="Objektum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300388"/>
              </p:ext>
            </p:extLst>
          </p:nvPr>
        </p:nvGraphicFramePr>
        <p:xfrm>
          <a:off x="2171700" y="5715230"/>
          <a:ext cx="4800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86" name="Equation" r:id="rId7" imgW="2400300" imgH="215900" progId="Equation.3">
                  <p:embed/>
                </p:oleObj>
              </mc:Choice>
              <mc:Fallback>
                <p:oleObj name="Equation" r:id="rId7" imgW="2400300" imgH="215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700" y="5715230"/>
                        <a:ext cx="4800600" cy="431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églalap 24">
            <a:hlinkClick r:id="rId9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9622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</a:t>
            </a:r>
            <a:r>
              <a:rPr lang="hu-HU" dirty="0" smtClean="0"/>
              <a:t>legkedvezőtlenebb esetben: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166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4" name="Objektum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044144"/>
              </p:ext>
            </p:extLst>
          </p:nvPr>
        </p:nvGraphicFramePr>
        <p:xfrm>
          <a:off x="1625600" y="2133600"/>
          <a:ext cx="5892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41" name="Equation" r:id="rId3" imgW="2946240" imgH="419040" progId="Equation.3">
                  <p:embed/>
                </p:oleObj>
              </mc:Choice>
              <mc:Fallback>
                <p:oleObj name="Equation" r:id="rId3" imgW="2946240" imgH="419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600" y="2133600"/>
                        <a:ext cx="58928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884062"/>
              </p:ext>
            </p:extLst>
          </p:nvPr>
        </p:nvGraphicFramePr>
        <p:xfrm>
          <a:off x="1574800" y="3141663"/>
          <a:ext cx="5994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42" name="Equation" r:id="rId5" imgW="2997000" imgH="279360" progId="Equation.3">
                  <p:embed/>
                </p:oleObj>
              </mc:Choice>
              <mc:Fallback>
                <p:oleObj name="Equation" r:id="rId5" imgW="2997000" imgH="2793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4800" y="3141663"/>
                        <a:ext cx="59944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4" name="Objektum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575533"/>
              </p:ext>
            </p:extLst>
          </p:nvPr>
        </p:nvGraphicFramePr>
        <p:xfrm>
          <a:off x="1168400" y="3860800"/>
          <a:ext cx="68072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43" name="Equation" r:id="rId7" imgW="3403440" imgH="495000" progId="Equation.3">
                  <p:embed/>
                </p:oleObj>
              </mc:Choice>
              <mc:Fallback>
                <p:oleObj name="Equation" r:id="rId7" imgW="3403440" imgH="495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3860800"/>
                        <a:ext cx="6807200" cy="990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6" name="Objektum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692619"/>
              </p:ext>
            </p:extLst>
          </p:nvPr>
        </p:nvGraphicFramePr>
        <p:xfrm>
          <a:off x="2273300" y="5026025"/>
          <a:ext cx="4597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44" name="Equation" r:id="rId9" imgW="2298600" imgH="431640" progId="Equation.3">
                  <p:embed/>
                </p:oleObj>
              </mc:Choice>
              <mc:Fallback>
                <p:oleObj name="Equation" r:id="rId9" imgW="2298600" imgH="431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300" y="5026025"/>
                        <a:ext cx="45974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églalap 36">
            <a:hlinkClick r:id="rId11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38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 smtClean="0"/>
              <a:t>Látható</a:t>
            </a:r>
            <a:r>
              <a:rPr lang="hu-HU" dirty="0"/>
              <a:t>, hogy ha x</a:t>
            </a:r>
            <a:r>
              <a:rPr lang="hu-HU" baseline="-25000" dirty="0"/>
              <a:t>0</a:t>
            </a:r>
            <a:r>
              <a:rPr lang="hu-HU" dirty="0"/>
              <a:t> és y</a:t>
            </a:r>
            <a:r>
              <a:rPr lang="hu-HU" baseline="-25000" dirty="0"/>
              <a:t>0</a:t>
            </a:r>
            <a:r>
              <a:rPr lang="hu-HU" dirty="0"/>
              <a:t> értéke közel esik egymáshoz, akkor a nevező a zérushoz közelít, a relatív hiba pedig a végtelenhez tart!</a:t>
            </a:r>
            <a:endParaRPr lang="hu-HU" sz="2800" dirty="0"/>
          </a:p>
          <a:p>
            <a:pPr lvl="1"/>
            <a:r>
              <a:rPr lang="hu-HU" dirty="0" smtClean="0"/>
              <a:t>Ha </a:t>
            </a:r>
            <a:r>
              <a:rPr lang="hu-HU" dirty="0"/>
              <a:t>ugyanezeket a feszültségeket (U</a:t>
            </a:r>
            <a:r>
              <a:rPr lang="hu-HU" baseline="-25000" dirty="0"/>
              <a:t>1</a:t>
            </a:r>
            <a:r>
              <a:rPr lang="hu-HU" dirty="0"/>
              <a:t> = 6,7 V és </a:t>
            </a:r>
            <a:endParaRPr lang="hu-HU" dirty="0" smtClean="0"/>
          </a:p>
          <a:p>
            <a:pPr marL="741600" lvl="1" indent="0">
              <a:buNone/>
            </a:pPr>
            <a:r>
              <a:rPr lang="hu-HU" dirty="0" smtClean="0"/>
              <a:t>U</a:t>
            </a:r>
            <a:r>
              <a:rPr lang="hu-HU" baseline="-25000" dirty="0" smtClean="0"/>
              <a:t>2</a:t>
            </a:r>
            <a:r>
              <a:rPr lang="hu-HU" dirty="0" smtClean="0"/>
              <a:t> </a:t>
            </a:r>
            <a:r>
              <a:rPr lang="hu-HU" dirty="0"/>
              <a:t>= 6,5 V) 30 </a:t>
            </a:r>
            <a:r>
              <a:rPr lang="hu-HU" dirty="0" err="1"/>
              <a:t>V-os</a:t>
            </a:r>
            <a:r>
              <a:rPr lang="hu-HU" dirty="0"/>
              <a:t> méréshatárban mérjük, </a:t>
            </a:r>
            <a:r>
              <a:rPr lang="hu-HU" dirty="0" smtClean="0"/>
              <a:t>akkor: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167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325893"/>
              </p:ext>
            </p:extLst>
          </p:nvPr>
        </p:nvGraphicFramePr>
        <p:xfrm>
          <a:off x="3759200" y="4005263"/>
          <a:ext cx="1625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74" name="Equation" r:id="rId3" imgW="812520" imgH="215640" progId="Equation.3">
                  <p:embed/>
                </p:oleObj>
              </mc:Choice>
              <mc:Fallback>
                <p:oleObj name="Equation" r:id="rId3" imgW="812520" imgH="215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9200" y="4005263"/>
                        <a:ext cx="1625600" cy="431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églalap 31">
            <a:hlinkClick r:id="rId5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5608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Határozzuk meg a teljesítményt legkedvezőtlenebb esetben, ha egy 1,5-es pontossági osztályú, 100 V méréshatárú voltmérővel 70 </a:t>
            </a:r>
            <a:r>
              <a:rPr lang="hu-HU" dirty="0" err="1"/>
              <a:t>V-ot</a:t>
            </a:r>
            <a:r>
              <a:rPr lang="hu-HU" dirty="0"/>
              <a:t> mérünk, míg egy szintén 1,5-es pontossági osztályú, 10 A méréshatárú ampermérővel 3 A-t mérünk</a:t>
            </a:r>
            <a:r>
              <a:rPr lang="hu-HU" dirty="0" smtClean="0"/>
              <a:t>!</a:t>
            </a:r>
          </a:p>
          <a:p>
            <a:pPr lvl="1"/>
            <a:r>
              <a:rPr lang="hu-HU" dirty="0"/>
              <a:t>A teljesítményt a megadott adatokból szorzással kapjuk: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168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5" name="Objektum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506171"/>
              </p:ext>
            </p:extLst>
          </p:nvPr>
        </p:nvGraphicFramePr>
        <p:xfrm>
          <a:off x="1288660" y="5708104"/>
          <a:ext cx="1065874" cy="329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48" name="Equation" r:id="rId3" imgW="532937" imgH="164957" progId="Equation.3">
                  <p:embed/>
                </p:oleObj>
              </mc:Choice>
              <mc:Fallback>
                <p:oleObj name="Equation" r:id="rId3" imgW="532937" imgH="164957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660" y="5708104"/>
                        <a:ext cx="1065874" cy="3299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302518"/>
              </p:ext>
            </p:extLst>
          </p:nvPr>
        </p:nvGraphicFramePr>
        <p:xfrm>
          <a:off x="2492220" y="5636096"/>
          <a:ext cx="1473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49" name="Equation" r:id="rId5" imgW="736600" imgH="228600" progId="Equation.3">
                  <p:embed/>
                </p:oleObj>
              </mc:Choice>
              <mc:Fallback>
                <p:oleObj name="Equation" r:id="rId5" imgW="7366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220" y="5636096"/>
                        <a:ext cx="14732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0" name="Objektum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840264"/>
              </p:ext>
            </p:extLst>
          </p:nvPr>
        </p:nvGraphicFramePr>
        <p:xfrm>
          <a:off x="4108646" y="5708104"/>
          <a:ext cx="3732180" cy="355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50" name="Equation" r:id="rId7" imgW="1866090" imgH="177723" progId="Equation.3">
                  <p:embed/>
                </p:oleObj>
              </mc:Choice>
              <mc:Fallback>
                <p:oleObj name="Equation" r:id="rId7" imgW="1866090" imgH="177723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8646" y="5708104"/>
                        <a:ext cx="3732180" cy="35544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églalap 30">
            <a:hlinkClick r:id="rId9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97982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</a:t>
            </a:r>
            <a:r>
              <a:rPr lang="hu-HU" dirty="0" smtClean="0"/>
              <a:t>legkedvezőtlenebb esetben: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169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142203"/>
              </p:ext>
            </p:extLst>
          </p:nvPr>
        </p:nvGraphicFramePr>
        <p:xfrm>
          <a:off x="1955800" y="2132856"/>
          <a:ext cx="5232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18" name="Equation" r:id="rId3" imgW="2616200" imgH="419100" progId="Equation.3">
                  <p:embed/>
                </p:oleObj>
              </mc:Choice>
              <mc:Fallback>
                <p:oleObj name="Equation" r:id="rId3" imgW="26162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2132856"/>
                        <a:ext cx="52324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2" name="Objektum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069027"/>
              </p:ext>
            </p:extLst>
          </p:nvPr>
        </p:nvGraphicFramePr>
        <p:xfrm>
          <a:off x="1943100" y="3140968"/>
          <a:ext cx="5257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19" name="Equation" r:id="rId5" imgW="2628900" imgH="419100" progId="Equation.3">
                  <p:embed/>
                </p:oleObj>
              </mc:Choice>
              <mc:Fallback>
                <p:oleObj name="Equation" r:id="rId5" imgW="2628900" imgH="4191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100" y="3140968"/>
                        <a:ext cx="52578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8" name="Objektum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827063"/>
              </p:ext>
            </p:extLst>
          </p:nvPr>
        </p:nvGraphicFramePr>
        <p:xfrm>
          <a:off x="406400" y="4149080"/>
          <a:ext cx="8331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20" name="Equation" r:id="rId7" imgW="4165600" imgH="279400" progId="Equation.3">
                  <p:embed/>
                </p:oleObj>
              </mc:Choice>
              <mc:Fallback>
                <p:oleObj name="Equation" r:id="rId7" imgW="4165600" imgH="2794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4149080"/>
                        <a:ext cx="83312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40" name="Objektum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535372"/>
              </p:ext>
            </p:extLst>
          </p:nvPr>
        </p:nvGraphicFramePr>
        <p:xfrm>
          <a:off x="584200" y="4869160"/>
          <a:ext cx="7975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21" name="Equation" r:id="rId9" imgW="3987800" imgH="508000" progId="Equation.3">
                  <p:embed/>
                </p:oleObj>
              </mc:Choice>
              <mc:Fallback>
                <p:oleObj name="Equation" r:id="rId9" imgW="3987800" imgH="5080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" y="4869160"/>
                        <a:ext cx="7975600" cy="1016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églalap 40">
            <a:hlinkClick r:id="rId11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118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/>
              <a:t>K</a:t>
            </a:r>
            <a:r>
              <a:rPr lang="hu-HU" dirty="0" smtClean="0"/>
              <a:t>oherens legyen.</a:t>
            </a:r>
            <a:endParaRPr lang="hu-HU" dirty="0"/>
          </a:p>
          <a:p>
            <a:pPr lvl="0"/>
            <a:r>
              <a:rPr lang="hu-HU" dirty="0"/>
              <a:t>A</a:t>
            </a:r>
            <a:r>
              <a:rPr lang="hu-HU" dirty="0" smtClean="0"/>
              <a:t>z </a:t>
            </a:r>
            <a:r>
              <a:rPr lang="hu-HU" dirty="0"/>
              <a:t>eddig használt mértékegységrendszer alap- és származtatott egységein ne változtasson </a:t>
            </a:r>
            <a:r>
              <a:rPr lang="hu-HU" dirty="0" smtClean="0"/>
              <a:t>lényegesen.</a:t>
            </a:r>
            <a:endParaRPr lang="hu-HU" dirty="0"/>
          </a:p>
          <a:p>
            <a:r>
              <a:rPr lang="hu-HU" dirty="0"/>
              <a:t>A</a:t>
            </a:r>
            <a:r>
              <a:rPr lang="hu-HU" dirty="0" smtClean="0"/>
              <a:t>lkalmazható </a:t>
            </a:r>
            <a:r>
              <a:rPr lang="hu-HU" dirty="0"/>
              <a:t>legyen a műszaki tudományok egész területén</a:t>
            </a:r>
            <a:r>
              <a:rPr lang="hu-HU" dirty="0" smtClean="0"/>
              <a:t>.</a:t>
            </a:r>
          </a:p>
          <a:p>
            <a:r>
              <a:rPr lang="hu-HU" dirty="0" smtClean="0"/>
              <a:t>Összehasonlíthatóság, ellentmondás mentesség.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Az SI bevezetésének szempontjai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SI egységei, </a:t>
            </a:r>
            <a:r>
              <a:rPr lang="hu-HU" dirty="0" smtClean="0">
                <a:solidFill>
                  <a:schemeClr val="bg2"/>
                </a:solidFill>
              </a:rPr>
              <a:t>prefixumok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490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170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062499"/>
              </p:ext>
            </p:extLst>
          </p:nvPr>
        </p:nvGraphicFramePr>
        <p:xfrm>
          <a:off x="1879600" y="1556792"/>
          <a:ext cx="5384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89" name="Equation" r:id="rId3" imgW="2692400" imgH="444500" progId="Equation.3">
                  <p:embed/>
                </p:oleObj>
              </mc:Choice>
              <mc:Fallback>
                <p:oleObj name="Equation" r:id="rId3" imgW="26924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1556792"/>
                        <a:ext cx="53848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42" name="Objektum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44951"/>
              </p:ext>
            </p:extLst>
          </p:nvPr>
        </p:nvGraphicFramePr>
        <p:xfrm>
          <a:off x="2374900" y="2607884"/>
          <a:ext cx="4394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90" name="Equation" r:id="rId5" imgW="2197100" imgH="203200" progId="Equation.3">
                  <p:embed/>
                </p:oleObj>
              </mc:Choice>
              <mc:Fallback>
                <p:oleObj name="Equation" r:id="rId5" imgW="2197100" imgH="203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4900" y="2607884"/>
                        <a:ext cx="4394200" cy="406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églalap 35">
            <a:hlinkClick r:id="rId7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172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Határozzuk meg a teljesítmény értékét, ha </a:t>
            </a:r>
            <a:endParaRPr lang="hu-HU" dirty="0" smtClean="0"/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U </a:t>
            </a:r>
            <a:r>
              <a:rPr lang="hu-HU" dirty="0"/>
              <a:t>= 24 V ± 1% és R = (180 ± 9) </a:t>
            </a:r>
            <a:r>
              <a:rPr lang="hu-HU" dirty="0">
                <a:sym typeface="Symbol"/>
              </a:rPr>
              <a:t></a:t>
            </a:r>
            <a:r>
              <a:rPr lang="hu-HU" dirty="0" smtClean="0"/>
              <a:t>!</a:t>
            </a:r>
          </a:p>
          <a:p>
            <a:pPr marL="741600" lvl="1" indent="-363538">
              <a:spcBef>
                <a:spcPts val="0"/>
              </a:spcBef>
            </a:pPr>
            <a:r>
              <a:rPr lang="hu-HU" dirty="0"/>
              <a:t>A teljesítményt az alábbi összefüggéssel kapjuk</a:t>
            </a:r>
            <a:r>
              <a:rPr lang="hu-HU" dirty="0" smtClean="0"/>
              <a:t>:</a:t>
            </a:r>
          </a:p>
          <a:p>
            <a:pPr marL="741600" lvl="1" indent="-363538">
              <a:spcBef>
                <a:spcPts val="0"/>
              </a:spcBef>
            </a:pPr>
            <a:endParaRPr lang="hu-HU" dirty="0"/>
          </a:p>
          <a:p>
            <a:pPr marL="741600" lvl="1" indent="-363538">
              <a:spcBef>
                <a:spcPts val="0"/>
              </a:spcBef>
            </a:pPr>
            <a:endParaRPr lang="hu-HU" dirty="0" smtClean="0"/>
          </a:p>
          <a:p>
            <a:pPr lvl="1">
              <a:spcBef>
                <a:spcPts val="2400"/>
              </a:spcBef>
            </a:pPr>
            <a:r>
              <a:rPr lang="hu-HU" dirty="0" smtClean="0"/>
              <a:t>U </a:t>
            </a:r>
            <a:r>
              <a:rPr lang="hu-HU" dirty="0"/>
              <a:t>= 24 V ± 1% = (24 ± 0,24) V </a:t>
            </a:r>
            <a:r>
              <a:rPr lang="hu-HU" dirty="0" smtClean="0"/>
              <a:t>és R </a:t>
            </a:r>
            <a:r>
              <a:rPr lang="hu-HU" dirty="0"/>
              <a:t>= (180 ± 9)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 = </a:t>
            </a:r>
            <a:r>
              <a:rPr lang="hu-HU" dirty="0" smtClean="0"/>
              <a:t>= 180 </a:t>
            </a:r>
            <a:r>
              <a:rPr lang="hu-HU" dirty="0">
                <a:sym typeface="Symbol"/>
              </a:rPr>
              <a:t></a:t>
            </a:r>
            <a:r>
              <a:rPr lang="hu-HU" dirty="0"/>
              <a:t> ± 5</a:t>
            </a:r>
            <a:r>
              <a:rPr lang="hu-HU" dirty="0" smtClean="0"/>
              <a:t>%.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171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22446"/>
              </p:ext>
            </p:extLst>
          </p:nvPr>
        </p:nvGraphicFramePr>
        <p:xfrm>
          <a:off x="1706194" y="3140968"/>
          <a:ext cx="939392" cy="88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40" name="Equation" r:id="rId3" imgW="469696" imgH="444307" progId="Equation.3">
                  <p:embed/>
                </p:oleObj>
              </mc:Choice>
              <mc:Fallback>
                <p:oleObj name="Equation" r:id="rId3" imgW="469696" imgH="444307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6194" y="3140968"/>
                        <a:ext cx="939392" cy="8886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1" name="Objektum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609430"/>
              </p:ext>
            </p:extLst>
          </p:nvPr>
        </p:nvGraphicFramePr>
        <p:xfrm>
          <a:off x="2794934" y="3127016"/>
          <a:ext cx="1091726" cy="91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41" name="Equation" r:id="rId5" imgW="545863" imgH="457002" progId="Equation.3">
                  <p:embed/>
                </p:oleObj>
              </mc:Choice>
              <mc:Fallback>
                <p:oleObj name="Equation" r:id="rId5" imgW="545863" imgH="457002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934" y="3127016"/>
                        <a:ext cx="1091726" cy="91400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3" name="Objektum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437372"/>
              </p:ext>
            </p:extLst>
          </p:nvPr>
        </p:nvGraphicFramePr>
        <p:xfrm>
          <a:off x="4047289" y="3140968"/>
          <a:ext cx="3376734" cy="863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42" name="Equation" r:id="rId7" imgW="1688367" imgH="431613" progId="Equation.3">
                  <p:embed/>
                </p:oleObj>
              </mc:Choice>
              <mc:Fallback>
                <p:oleObj name="Equation" r:id="rId7" imgW="1688367" imgH="431613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7289" y="3140968"/>
                        <a:ext cx="3376734" cy="86322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églalap 33">
            <a:hlinkClick r:id="rId9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776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</a:t>
            </a:r>
            <a:r>
              <a:rPr lang="hu-HU" dirty="0" smtClean="0"/>
              <a:t>legkedvezőtlenebb esetben: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172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607318"/>
              </p:ext>
            </p:extLst>
          </p:nvPr>
        </p:nvGraphicFramePr>
        <p:xfrm>
          <a:off x="1095375" y="2123622"/>
          <a:ext cx="695325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35" name="Equation" r:id="rId3" imgW="4635360" imgH="1498320" progId="Equation.3">
                  <p:embed/>
                </p:oleObj>
              </mc:Choice>
              <mc:Fallback>
                <p:oleObj name="Equation" r:id="rId3" imgW="4635360" imgH="14983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75" y="2123622"/>
                        <a:ext cx="6953250" cy="22479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6" name="Objektum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691754"/>
              </p:ext>
            </p:extLst>
          </p:nvPr>
        </p:nvGraphicFramePr>
        <p:xfrm>
          <a:off x="457200" y="4523469"/>
          <a:ext cx="8229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36" name="Equation" r:id="rId5" imgW="5486400" imgH="863280" progId="Equation.3">
                  <p:embed/>
                </p:oleObj>
              </mc:Choice>
              <mc:Fallback>
                <p:oleObj name="Equation" r:id="rId5" imgW="5486400" imgH="8632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523469"/>
                        <a:ext cx="8229600" cy="1295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églalap 37">
            <a:hlinkClick r:id="rId7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18156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173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8" name="Objektum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819408"/>
              </p:ext>
            </p:extLst>
          </p:nvPr>
        </p:nvGraphicFramePr>
        <p:xfrm>
          <a:off x="2108200" y="1556792"/>
          <a:ext cx="49276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59" name="Equation" r:id="rId3" imgW="2463800" imgH="444500" progId="Equation.3">
                  <p:embed/>
                </p:oleObj>
              </mc:Choice>
              <mc:Fallback>
                <p:oleObj name="Equation" r:id="rId3" imgW="24638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1556792"/>
                        <a:ext cx="49276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41" name="Objektum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09844"/>
              </p:ext>
            </p:extLst>
          </p:nvPr>
        </p:nvGraphicFramePr>
        <p:xfrm>
          <a:off x="114300" y="2619018"/>
          <a:ext cx="8915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60" name="Equation" r:id="rId5" imgW="4457700" imgH="203200" progId="Equation.3">
                  <p:embed/>
                </p:oleObj>
              </mc:Choice>
              <mc:Fallback>
                <p:oleObj name="Equation" r:id="rId5" imgW="4457700" imgH="203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" y="2619018"/>
                        <a:ext cx="8915400" cy="406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églalap 41">
            <a:hlinkClick r:id="rId7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7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valószínűségi </a:t>
            </a:r>
            <a:r>
              <a:rPr lang="hu-HU" dirty="0" smtClean="0"/>
              <a:t>alapon: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174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046297"/>
              </p:ext>
            </p:extLst>
          </p:nvPr>
        </p:nvGraphicFramePr>
        <p:xfrm>
          <a:off x="1066800" y="2132856"/>
          <a:ext cx="701040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383" name="Equation" r:id="rId3" imgW="4673600" imgH="1028700" progId="Equation.3">
                  <p:embed/>
                </p:oleObj>
              </mc:Choice>
              <mc:Fallback>
                <p:oleObj name="Equation" r:id="rId3" imgW="4673600" imgH="1028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132856"/>
                        <a:ext cx="7010400" cy="154305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288954"/>
              </p:ext>
            </p:extLst>
          </p:nvPr>
        </p:nvGraphicFramePr>
        <p:xfrm>
          <a:off x="419100" y="3831999"/>
          <a:ext cx="8305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384" name="Equation" r:id="rId5" imgW="5537160" imgH="583920" progId="Equation.3">
                  <p:embed/>
                </p:oleObj>
              </mc:Choice>
              <mc:Fallback>
                <p:oleObj name="Equation" r:id="rId5" imgW="5537160" imgH="5839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" y="3831999"/>
                        <a:ext cx="8305800" cy="8763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églalap 25">
            <a:hlinkClick r:id="rId7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5497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175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9" name="Objektum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076558"/>
              </p:ext>
            </p:extLst>
          </p:nvPr>
        </p:nvGraphicFramePr>
        <p:xfrm>
          <a:off x="466725" y="1556792"/>
          <a:ext cx="821055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5" name="Equation" r:id="rId3" imgW="5473440" imgH="1269720" progId="Equation.3">
                  <p:embed/>
                </p:oleObj>
              </mc:Choice>
              <mc:Fallback>
                <p:oleObj name="Equation" r:id="rId3" imgW="5473440" imgH="12697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" y="1556792"/>
                        <a:ext cx="8210550" cy="1905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1" name="Objektum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948200"/>
              </p:ext>
            </p:extLst>
          </p:nvPr>
        </p:nvGraphicFramePr>
        <p:xfrm>
          <a:off x="1724025" y="3620932"/>
          <a:ext cx="56959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6" name="Equation" r:id="rId5" imgW="3797300" imgH="609600" progId="Equation.3">
                  <p:embed/>
                </p:oleObj>
              </mc:Choice>
              <mc:Fallback>
                <p:oleObj name="Equation" r:id="rId5" imgW="3797300" imgH="609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4025" y="3620932"/>
                        <a:ext cx="5695950" cy="914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3" name="Objektum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583183"/>
              </p:ext>
            </p:extLst>
          </p:nvPr>
        </p:nvGraphicFramePr>
        <p:xfrm>
          <a:off x="1066800" y="5516563"/>
          <a:ext cx="7010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7" name="Equation" r:id="rId7" imgW="4673520" imgH="203040" progId="Equation.3">
                  <p:embed/>
                </p:oleObj>
              </mc:Choice>
              <mc:Fallback>
                <p:oleObj name="Equation" r:id="rId7" imgW="4673520" imgH="203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516563"/>
                        <a:ext cx="7010400" cy="304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5" name="Objektum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922211"/>
              </p:ext>
            </p:extLst>
          </p:nvPr>
        </p:nvGraphicFramePr>
        <p:xfrm>
          <a:off x="2819400" y="4687888"/>
          <a:ext cx="3505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8" name="Equation" r:id="rId9" imgW="2336760" imgH="457200" progId="Equation.3">
                  <p:embed/>
                </p:oleObj>
              </mc:Choice>
              <mc:Fallback>
                <p:oleObj name="Equation" r:id="rId9" imgW="2336760" imgH="4572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687888"/>
                        <a:ext cx="3505200" cy="685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églalap 35">
            <a:hlinkClick r:id="rId11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6753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Kapcsoljuk az </a:t>
            </a:r>
            <a:r>
              <a:rPr lang="hu-HU" dirty="0" smtClean="0"/>
              <a:t>első </a:t>
            </a:r>
            <a:r>
              <a:rPr lang="hu-HU" dirty="0"/>
              <a:t>feladatban szereplő két ellenállást párhuzamosan és határozzuk meg az eredőjét!</a:t>
            </a:r>
          </a:p>
          <a:p>
            <a:pPr lvl="1"/>
            <a:r>
              <a:rPr lang="hu-HU" dirty="0"/>
              <a:t>K</a:t>
            </a:r>
            <a:r>
              <a:rPr lang="hu-HU" dirty="0" smtClean="0"/>
              <a:t>ét </a:t>
            </a:r>
            <a:r>
              <a:rPr lang="hu-HU" dirty="0"/>
              <a:t>párhuzamosan kapcsolt ellenállás eredőjét az alábbi összefüggéssel kapjuk</a:t>
            </a:r>
            <a:r>
              <a:rPr lang="hu-HU" dirty="0" smtClean="0"/>
              <a:t>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176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26279"/>
              </p:ext>
            </p:extLst>
          </p:nvPr>
        </p:nvGraphicFramePr>
        <p:xfrm>
          <a:off x="2989566" y="4149080"/>
          <a:ext cx="1244060" cy="837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51" name="Equation" r:id="rId3" imgW="622030" imgH="418918" progId="Equation.3">
                  <p:embed/>
                </p:oleObj>
              </mc:Choice>
              <mc:Fallback>
                <p:oleObj name="Equation" r:id="rId3" imgW="622030" imgH="418918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9566" y="4149080"/>
                        <a:ext cx="1244060" cy="83783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4" name="Objektum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152780"/>
              </p:ext>
            </p:extLst>
          </p:nvPr>
        </p:nvGraphicFramePr>
        <p:xfrm>
          <a:off x="4400698" y="4120052"/>
          <a:ext cx="1726450" cy="88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52" name="Equation" r:id="rId5" imgW="863225" imgH="444307" progId="Equation.3">
                  <p:embed/>
                </p:oleObj>
              </mc:Choice>
              <mc:Fallback>
                <p:oleObj name="Equation" r:id="rId5" imgW="863225" imgH="44430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0698" y="4120052"/>
                        <a:ext cx="1726450" cy="8886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6" name="Objektum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095084"/>
              </p:ext>
            </p:extLst>
          </p:nvPr>
        </p:nvGraphicFramePr>
        <p:xfrm>
          <a:off x="2133600" y="5160754"/>
          <a:ext cx="4876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53" name="Equation" r:id="rId7" imgW="2438400" imgH="444500" progId="Equation.3">
                  <p:embed/>
                </p:oleObj>
              </mc:Choice>
              <mc:Fallback>
                <p:oleObj name="Equation" r:id="rId7" imgW="2438400" imgH="4445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160754"/>
                        <a:ext cx="48768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églalap 36">
            <a:hlinkClick r:id="rId9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67719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</a:t>
            </a:r>
            <a:r>
              <a:rPr lang="hu-HU" dirty="0" smtClean="0"/>
              <a:t>legkedvezőtlenebb esetben: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177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2" name="Objektum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320737"/>
              </p:ext>
            </p:extLst>
          </p:nvPr>
        </p:nvGraphicFramePr>
        <p:xfrm>
          <a:off x="819150" y="2133600"/>
          <a:ext cx="7505700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30" name="Equation" r:id="rId3" imgW="5003640" imgH="2082600" progId="Equation.3">
                  <p:embed/>
                </p:oleObj>
              </mc:Choice>
              <mc:Fallback>
                <p:oleObj name="Equation" r:id="rId3" imgW="5003640" imgH="2082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2133600"/>
                        <a:ext cx="7505700" cy="3124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églalap 37">
            <a:hlinkClick r:id="rId5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63459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178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8" name="Objektum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563392"/>
              </p:ext>
            </p:extLst>
          </p:nvPr>
        </p:nvGraphicFramePr>
        <p:xfrm>
          <a:off x="1244600" y="1568224"/>
          <a:ext cx="6654800" cy="363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54" name="Equation" r:id="rId3" imgW="3327120" imgH="1815840" progId="Equation.3">
                  <p:embed/>
                </p:oleObj>
              </mc:Choice>
              <mc:Fallback>
                <p:oleObj name="Equation" r:id="rId3" imgW="3327120" imgH="18158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568224"/>
                        <a:ext cx="6654800" cy="3632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églalap 39">
            <a:hlinkClick r:id="rId5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9841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179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107692"/>
              </p:ext>
            </p:extLst>
          </p:nvPr>
        </p:nvGraphicFramePr>
        <p:xfrm>
          <a:off x="1714500" y="1556792"/>
          <a:ext cx="57150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99" name="Equation" r:id="rId3" imgW="2857500" imgH="444500" progId="Equation.3">
                  <p:embed/>
                </p:oleObj>
              </mc:Choice>
              <mc:Fallback>
                <p:oleObj name="Equation" r:id="rId3" imgW="28575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1556792"/>
                        <a:ext cx="57150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40" name="Objektum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613694"/>
              </p:ext>
            </p:extLst>
          </p:nvPr>
        </p:nvGraphicFramePr>
        <p:xfrm>
          <a:off x="254000" y="2593932"/>
          <a:ext cx="8636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00" name="Equation" r:id="rId5" imgW="4318000" imgH="228600" progId="Equation.3">
                  <p:embed/>
                </p:oleObj>
              </mc:Choice>
              <mc:Fallback>
                <p:oleObj name="Equation" r:id="rId5" imgW="43180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2593932"/>
                        <a:ext cx="86360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églalap 40">
            <a:hlinkClick r:id="rId7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20159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Megkülönböztetünk</a:t>
            </a:r>
            <a:r>
              <a:rPr lang="hu-HU" dirty="0"/>
              <a:t>:</a:t>
            </a:r>
          </a:p>
          <a:p>
            <a:pPr lvl="1"/>
            <a:r>
              <a:rPr lang="hu-HU" dirty="0" smtClean="0"/>
              <a:t>alap- </a:t>
            </a:r>
            <a:r>
              <a:rPr lang="hu-HU" dirty="0"/>
              <a:t>és </a:t>
            </a:r>
          </a:p>
          <a:p>
            <a:pPr lvl="1"/>
            <a:r>
              <a:rPr lang="hu-HU" dirty="0"/>
              <a:t>származtatott egységeket</a:t>
            </a:r>
            <a:r>
              <a:rPr lang="hu-HU" dirty="0" smtClean="0"/>
              <a:t>.</a:t>
            </a:r>
          </a:p>
          <a:p>
            <a:r>
              <a:rPr lang="hu-HU" dirty="0" smtClean="0"/>
              <a:t>Már nem létezik a kiegészítő egység </a:t>
            </a:r>
            <a:r>
              <a:rPr lang="hu-HU" dirty="0"/>
              <a:t>(radián, szteradián) </a:t>
            </a:r>
            <a:r>
              <a:rPr lang="hu-HU" dirty="0" smtClean="0"/>
              <a:t>kategória.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Radián és szteradián: dimenziótlan</a:t>
            </a:r>
            <a:r>
              <a:rPr lang="hu-HU" dirty="0"/>
              <a:t>, származtatott </a:t>
            </a:r>
            <a:r>
              <a:rPr lang="hu-HU" dirty="0" smtClean="0"/>
              <a:t>SI-egységek.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Az SI felépítése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SI egységei, </a:t>
            </a:r>
            <a:r>
              <a:rPr lang="hu-HU" dirty="0" smtClean="0">
                <a:solidFill>
                  <a:schemeClr val="bg2"/>
                </a:solidFill>
              </a:rPr>
              <a:t>prefixumok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32058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Hibák halmozódása valószínűségi </a:t>
            </a:r>
            <a:r>
              <a:rPr lang="hu-HU" dirty="0" smtClean="0"/>
              <a:t>alapon: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180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4" name="Objektum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26970"/>
              </p:ext>
            </p:extLst>
          </p:nvPr>
        </p:nvGraphicFramePr>
        <p:xfrm>
          <a:off x="584200" y="2113384"/>
          <a:ext cx="797560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02" name="Equation" r:id="rId3" imgW="3987720" imgH="1485720" progId="Equation.3">
                  <p:embed/>
                </p:oleObj>
              </mc:Choice>
              <mc:Fallback>
                <p:oleObj name="Equation" r:id="rId3" imgW="3987720" imgH="14857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" y="2113384"/>
                        <a:ext cx="7975600" cy="2971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églalap 25">
            <a:hlinkClick r:id="rId5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039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181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6" name="Objektum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775376"/>
              </p:ext>
            </p:extLst>
          </p:nvPr>
        </p:nvGraphicFramePr>
        <p:xfrm>
          <a:off x="1628775" y="1561874"/>
          <a:ext cx="5886450" cy="369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26" name="Equation" r:id="rId3" imgW="3924000" imgH="2463480" progId="Equation.3">
                  <p:embed/>
                </p:oleObj>
              </mc:Choice>
              <mc:Fallback>
                <p:oleObj name="Equation" r:id="rId3" imgW="3924000" imgH="246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8775" y="1561874"/>
                        <a:ext cx="5886450" cy="36957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églalap 27">
            <a:hlinkClick r:id="rId5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0044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182</a:t>
            </a:fld>
            <a:endParaRPr lang="en-GB"/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Hibák halmozódása műveletek során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317893"/>
              </p:ext>
            </p:extLst>
          </p:nvPr>
        </p:nvGraphicFramePr>
        <p:xfrm>
          <a:off x="559080" y="1556792"/>
          <a:ext cx="8025840" cy="2234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91" name="Equation" r:id="rId3" imgW="4012920" imgH="1117440" progId="Equation.3">
                  <p:embed/>
                </p:oleObj>
              </mc:Choice>
              <mc:Fallback>
                <p:oleObj name="Equation" r:id="rId3" imgW="4012920" imgH="11174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80" y="1556792"/>
                        <a:ext cx="8025840" cy="223488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708714"/>
              </p:ext>
            </p:extLst>
          </p:nvPr>
        </p:nvGraphicFramePr>
        <p:xfrm>
          <a:off x="2501900" y="3933056"/>
          <a:ext cx="4140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92" name="Equation" r:id="rId5" imgW="2070100" imgH="457200" progId="Equation.3">
                  <p:embed/>
                </p:oleObj>
              </mc:Choice>
              <mc:Fallback>
                <p:oleObj name="Equation" r:id="rId5" imgW="2070100" imgH="457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1900" y="3933056"/>
                        <a:ext cx="4140200" cy="914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30" name="Objektum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561478"/>
              </p:ext>
            </p:extLst>
          </p:nvPr>
        </p:nvGraphicFramePr>
        <p:xfrm>
          <a:off x="444500" y="5013176"/>
          <a:ext cx="8255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93" name="Equation" r:id="rId7" imgW="4127500" imgH="228600" progId="Equation.3">
                  <p:embed/>
                </p:oleObj>
              </mc:Choice>
              <mc:Fallback>
                <p:oleObj name="Equation" r:id="rId7" imgW="41275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" y="5013176"/>
                        <a:ext cx="82550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églalap 30">
            <a:hlinkClick r:id="rId9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6773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Ábrázolás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12.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28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Célja:</a:t>
            </a:r>
          </a:p>
          <a:p>
            <a:pPr lvl="1"/>
            <a:r>
              <a:rPr lang="hu-HU" dirty="0" smtClean="0"/>
              <a:t>mérési adatok szemléltetése,</a:t>
            </a:r>
          </a:p>
          <a:p>
            <a:pPr lvl="1"/>
            <a:r>
              <a:rPr lang="hu-HU" dirty="0" smtClean="0"/>
              <a:t>adatok könnyebb értelmezhetősége.</a:t>
            </a:r>
          </a:p>
          <a:p>
            <a:r>
              <a:rPr lang="hu-HU" dirty="0" smtClean="0"/>
              <a:t>Ábrázolási technikák:</a:t>
            </a:r>
          </a:p>
          <a:p>
            <a:pPr lvl="1"/>
            <a:r>
              <a:rPr lang="hu-HU" dirty="0"/>
              <a:t>h</a:t>
            </a:r>
            <a:r>
              <a:rPr lang="hu-HU" dirty="0" smtClean="0"/>
              <a:t>isztogram: egyetlen adatsor gyakorisági adatait oszlopokkal szemlélteti,</a:t>
            </a:r>
          </a:p>
          <a:p>
            <a:pPr lvl="1"/>
            <a:r>
              <a:rPr lang="hu-HU" dirty="0" smtClean="0"/>
              <a:t>derékszögű koordinátarendszer: két </a:t>
            </a:r>
            <a:r>
              <a:rPr lang="hu-HU" dirty="0"/>
              <a:t>adatsor alapján az egyik (független változó) függvényében ábrázoljuk a másikat (függő változó</a:t>
            </a:r>
            <a:r>
              <a:rPr lang="hu-HU" dirty="0" smtClean="0"/>
              <a:t>). 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Ábrázolás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184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8275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mérési sorozat adatait értéktartományokba (osztályokba) sorolva gyakorisági táblázatba foglaljuk.</a:t>
            </a:r>
          </a:p>
          <a:p>
            <a:r>
              <a:rPr lang="hu-HU" dirty="0" smtClean="0"/>
              <a:t>Célszerű azonos szélességű osztályokat kialakítani:</a:t>
            </a:r>
          </a:p>
          <a:p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Ábrázolás hisztogrammal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185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522958"/>
              </p:ext>
            </p:extLst>
          </p:nvPr>
        </p:nvGraphicFramePr>
        <p:xfrm>
          <a:off x="2066234" y="4200728"/>
          <a:ext cx="2183452" cy="812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7" name="Equation" r:id="rId4" imgW="1091726" imgH="406224" progId="Equation.3">
                  <p:embed/>
                </p:oleObj>
              </mc:Choice>
              <mc:Fallback>
                <p:oleObj name="Equation" r:id="rId4" imgW="1091726" imgH="406224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234" y="4200728"/>
                        <a:ext cx="2183452" cy="81244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églalap 8"/>
          <p:cNvSpPr/>
          <p:nvPr/>
        </p:nvSpPr>
        <p:spPr>
          <a:xfrm>
            <a:off x="4413470" y="4005064"/>
            <a:ext cx="296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err="1" smtClean="0"/>
              <a:t>x</a:t>
            </a:r>
            <a:r>
              <a:rPr lang="hu-HU" baseline="-25000" dirty="0" err="1" smtClean="0"/>
              <a:t>min</a:t>
            </a:r>
            <a:r>
              <a:rPr lang="hu-HU" dirty="0" smtClean="0"/>
              <a:t>: legkisebb </a:t>
            </a:r>
            <a:r>
              <a:rPr lang="hu-HU" dirty="0"/>
              <a:t>mért adat,</a:t>
            </a:r>
            <a:endParaRPr lang="hu-HU" dirty="0" smtClean="0"/>
          </a:p>
          <a:p>
            <a:r>
              <a:rPr lang="hu-HU" dirty="0" err="1" smtClean="0"/>
              <a:t>x</a:t>
            </a:r>
            <a:r>
              <a:rPr lang="hu-HU" baseline="-25000" dirty="0" err="1" smtClean="0"/>
              <a:t>max</a:t>
            </a:r>
            <a:r>
              <a:rPr lang="hu-HU" dirty="0" smtClean="0"/>
              <a:t>: legnagyobb </a:t>
            </a:r>
            <a:r>
              <a:rPr lang="hu-HU" dirty="0"/>
              <a:t>mért </a:t>
            </a:r>
            <a:r>
              <a:rPr lang="hu-HU" dirty="0" smtClean="0"/>
              <a:t>adat, </a:t>
            </a:r>
          </a:p>
          <a:p>
            <a:r>
              <a:rPr lang="hu-HU" dirty="0" smtClean="0"/>
              <a:t>m</a:t>
            </a:r>
            <a:r>
              <a:rPr lang="hu-HU" dirty="0"/>
              <a:t>: az osztályok </a:t>
            </a:r>
            <a:r>
              <a:rPr lang="hu-HU" dirty="0" smtClean="0"/>
              <a:t>száma.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459693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Minden osztály végértéke megegyezik a következő kezdőértékével.</a:t>
            </a:r>
          </a:p>
          <a:p>
            <a:r>
              <a:rPr lang="hu-HU" dirty="0" smtClean="0"/>
              <a:t>Az osztályok </a:t>
            </a:r>
            <a:r>
              <a:rPr lang="hu-HU" dirty="0"/>
              <a:t>balról </a:t>
            </a:r>
            <a:r>
              <a:rPr lang="hu-HU" dirty="0" smtClean="0"/>
              <a:t>zártak </a:t>
            </a:r>
            <a:r>
              <a:rPr lang="hu-HU" dirty="0"/>
              <a:t>és jobbról </a:t>
            </a:r>
            <a:r>
              <a:rPr lang="hu-HU" dirty="0" smtClean="0"/>
              <a:t>nyitottak.</a:t>
            </a:r>
          </a:p>
          <a:p>
            <a:r>
              <a:rPr lang="hu-HU" dirty="0" smtClean="0"/>
              <a:t>Vízszintes tengelyen az osztályok határait, a függőleges tengelyen a darabszámot oszloppal jelenítjük meg.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Ábrázolás hisztogrammal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5611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Egy feszültségmérővel 7 mérést végeztünk és a következő adatokat kaptuk </a:t>
            </a:r>
            <a:r>
              <a:rPr lang="hu-HU" dirty="0" err="1"/>
              <a:t>V-ban</a:t>
            </a:r>
            <a:r>
              <a:rPr lang="hu-HU" dirty="0" smtClean="0"/>
              <a:t>: 6,2</a:t>
            </a:r>
            <a:r>
              <a:rPr lang="hu-HU" dirty="0"/>
              <a:t>, 6,32, 6, </a:t>
            </a:r>
            <a:r>
              <a:rPr lang="hu-HU" dirty="0" err="1"/>
              <a:t>6</a:t>
            </a:r>
            <a:r>
              <a:rPr lang="hu-HU" dirty="0"/>
              <a:t>,</a:t>
            </a:r>
            <a:r>
              <a:rPr lang="hu-HU" dirty="0" err="1"/>
              <a:t>6</a:t>
            </a:r>
            <a:r>
              <a:rPr lang="hu-HU" dirty="0"/>
              <a:t>, </a:t>
            </a:r>
            <a:r>
              <a:rPr lang="hu-HU" dirty="0" err="1"/>
              <a:t>6</a:t>
            </a:r>
            <a:r>
              <a:rPr lang="hu-HU" dirty="0"/>
              <a:t>,25, 6, </a:t>
            </a:r>
            <a:r>
              <a:rPr lang="hu-HU" dirty="0" err="1"/>
              <a:t>6</a:t>
            </a:r>
            <a:r>
              <a:rPr lang="hu-HU" dirty="0"/>
              <a:t>,38</a:t>
            </a:r>
            <a:r>
              <a:rPr lang="hu-HU" dirty="0" smtClean="0"/>
              <a:t>.</a:t>
            </a:r>
          </a:p>
          <a:p>
            <a:pPr marL="741600" lvl="1" indent="-284400"/>
            <a:r>
              <a:rPr lang="hu-HU" dirty="0" smtClean="0"/>
              <a:t>Készítsünk gyakorisági táblázatot </a:t>
            </a:r>
            <a:r>
              <a:rPr lang="hu-HU" dirty="0"/>
              <a:t>osztályok kialakítása </a:t>
            </a:r>
            <a:r>
              <a:rPr lang="hu-HU" dirty="0" smtClean="0"/>
              <a:t>nélkül, majd osztályok alapján!</a:t>
            </a:r>
            <a:endParaRPr lang="en-GB" dirty="0"/>
          </a:p>
          <a:p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Példa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187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Téglalap 6">
            <a:hlinkClick r:id="rId3" action="ppaction://hlinkfile"/>
          </p:cNvPr>
          <p:cNvSpPr/>
          <p:nvPr/>
        </p:nvSpPr>
        <p:spPr>
          <a:xfrm>
            <a:off x="5148064" y="4149120"/>
            <a:ext cx="374441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Megoldó alkalmazás indítása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176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1600" lvl="1" indent="-284400"/>
            <a:r>
              <a:rPr lang="hu-HU" dirty="0"/>
              <a:t>Gyakorisági táblázat értékek </a:t>
            </a:r>
            <a:r>
              <a:rPr lang="hu-HU" dirty="0" smtClean="0"/>
              <a:t>alapján:</a:t>
            </a:r>
          </a:p>
          <a:p>
            <a:pPr marL="400050" lvl="1" indent="0">
              <a:buNone/>
            </a:pPr>
            <a:endParaRPr lang="hu-HU" dirty="0"/>
          </a:p>
          <a:p>
            <a:pPr marL="400050" lvl="1" indent="0">
              <a:buNone/>
            </a:pPr>
            <a:endParaRPr lang="hu-HU" dirty="0" smtClean="0"/>
          </a:p>
          <a:p>
            <a:pPr marL="400050" lvl="1" indent="0">
              <a:buNone/>
            </a:pPr>
            <a:endParaRPr lang="hu-HU" dirty="0"/>
          </a:p>
          <a:p>
            <a:pPr marL="400050" lvl="1" indent="0">
              <a:buNone/>
            </a:pPr>
            <a:endParaRPr lang="hu-HU" dirty="0" smtClean="0"/>
          </a:p>
          <a:p>
            <a:pPr marL="400050" lvl="1" indent="0">
              <a:buNone/>
            </a:pPr>
            <a:endParaRPr lang="hu-HU" dirty="0"/>
          </a:p>
          <a:p>
            <a:pPr marL="400050" lvl="1" indent="0">
              <a:buNone/>
            </a:pPr>
            <a:endParaRPr lang="hu-HU" dirty="0" smtClean="0"/>
          </a:p>
          <a:p>
            <a:pPr marL="741600" lvl="1" indent="-284400">
              <a:spcBef>
                <a:spcPts val="4200"/>
              </a:spcBef>
            </a:pPr>
            <a:r>
              <a:rPr lang="hu-HU" dirty="0" smtClean="0"/>
              <a:t>A módusz 6 V, ami eléggé megtévesztő.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Példa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  <p:graphicFrame>
        <p:nvGraphicFramePr>
          <p:cNvPr id="7" name="Tábláza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806840"/>
              </p:ext>
            </p:extLst>
          </p:nvPr>
        </p:nvGraphicFramePr>
        <p:xfrm>
          <a:off x="3304884" y="2132856"/>
          <a:ext cx="2493303" cy="33649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9427"/>
                <a:gridCol w="157387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Érték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[V]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Gyakoriság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[db]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6,2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6,25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>
                          <a:solidFill>
                            <a:schemeClr val="bg1"/>
                          </a:solidFill>
                          <a:effectLst/>
                        </a:rPr>
                        <a:t>6,32</a:t>
                      </a:r>
                      <a:endParaRPr lang="en-GB" sz="24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>
                          <a:solidFill>
                            <a:schemeClr val="bg1"/>
                          </a:solidFill>
                          <a:effectLst/>
                        </a:rPr>
                        <a:t>6,38</a:t>
                      </a:r>
                      <a:endParaRPr lang="en-GB" sz="24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>
                          <a:solidFill>
                            <a:schemeClr val="bg1"/>
                          </a:solidFill>
                          <a:effectLst/>
                        </a:rPr>
                        <a:t>6,6</a:t>
                      </a:r>
                      <a:endParaRPr lang="en-GB" sz="24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60176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1600" lvl="1" indent="-284400"/>
            <a:r>
              <a:rPr lang="hu-HU" dirty="0" smtClean="0"/>
              <a:t>Alakítsunk ki 3 osztályt:</a:t>
            </a:r>
          </a:p>
          <a:p>
            <a:pPr marL="741600" lvl="1" indent="0">
              <a:buNone/>
            </a:pPr>
            <a:endParaRPr lang="hu-HU" dirty="0"/>
          </a:p>
          <a:p>
            <a:pPr marL="741600" lvl="1" indent="0">
              <a:buNone/>
            </a:pPr>
            <a:endParaRPr lang="hu-HU" dirty="0" smtClean="0"/>
          </a:p>
          <a:p>
            <a:pPr marL="741600" lvl="1" indent="0">
              <a:buNone/>
            </a:pPr>
            <a:endParaRPr lang="hu-HU" dirty="0"/>
          </a:p>
          <a:p>
            <a:pPr marL="741600" lvl="1" indent="0">
              <a:buNone/>
            </a:pPr>
            <a:endParaRPr lang="hu-HU" dirty="0" smtClean="0"/>
          </a:p>
          <a:p>
            <a:pPr marL="741600" lvl="1" indent="0">
              <a:buNone/>
            </a:pPr>
            <a:endParaRPr lang="hu-HU" dirty="0"/>
          </a:p>
          <a:p>
            <a:pPr marL="741600" lvl="1" indent="0">
              <a:buNone/>
            </a:pPr>
            <a:endParaRPr lang="hu-HU" dirty="0" smtClean="0"/>
          </a:p>
          <a:p>
            <a:pPr marL="741600" lvl="1" indent="-284400">
              <a:spcBef>
                <a:spcPts val="1500"/>
              </a:spcBef>
            </a:pPr>
            <a:r>
              <a:rPr lang="hu-HU" dirty="0" smtClean="0"/>
              <a:t>A modális </a:t>
            </a:r>
            <a:r>
              <a:rPr lang="hu-HU" dirty="0"/>
              <a:t>osztály a 6,2-6,4 </a:t>
            </a:r>
            <a:r>
              <a:rPr lang="hu-HU" dirty="0" smtClean="0"/>
              <a:t>V.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Példa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189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097362"/>
              </p:ext>
            </p:extLst>
          </p:nvPr>
        </p:nvGraphicFramePr>
        <p:xfrm>
          <a:off x="2109269" y="2132856"/>
          <a:ext cx="4925462" cy="812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93" name="Equation" r:id="rId4" imgW="2462731" imgH="406224" progId="Equation.3">
                  <p:embed/>
                </p:oleObj>
              </mc:Choice>
              <mc:Fallback>
                <p:oleObj name="Equation" r:id="rId4" imgW="2462731" imgH="406224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9269" y="2132856"/>
                        <a:ext cx="4925462" cy="81244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ábláza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465257"/>
              </p:ext>
            </p:extLst>
          </p:nvPr>
        </p:nvGraphicFramePr>
        <p:xfrm>
          <a:off x="3132597" y="3068960"/>
          <a:ext cx="2878807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3204"/>
                <a:gridCol w="165560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Osztály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[V]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Gyakoriság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[db]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6-6,2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6,2-6,4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>
                          <a:solidFill>
                            <a:schemeClr val="bg1"/>
                          </a:solidFill>
                          <a:effectLst/>
                        </a:rPr>
                        <a:t>6,4-6,6</a:t>
                      </a:r>
                      <a:endParaRPr lang="en-GB" sz="24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b="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60176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Alapegységei:</a:t>
            </a:r>
          </a:p>
          <a:p>
            <a:endParaRPr lang="hu-HU" dirty="0"/>
          </a:p>
          <a:p>
            <a:endParaRPr lang="hu-HU" dirty="0" smtClean="0"/>
          </a:p>
          <a:p>
            <a:endParaRPr lang="hu-HU" dirty="0"/>
          </a:p>
          <a:p>
            <a:endParaRPr lang="hu-HU" dirty="0" smtClean="0"/>
          </a:p>
          <a:p>
            <a:endParaRPr lang="hu-HU" dirty="0"/>
          </a:p>
          <a:p>
            <a:pPr>
              <a:spcBef>
                <a:spcPts val="3000"/>
              </a:spcBef>
            </a:pPr>
            <a:r>
              <a:rPr lang="hu-HU" dirty="0" smtClean="0"/>
              <a:t>Származtatott egységei: 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Az SI egységei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SI egységei, </a:t>
            </a:r>
            <a:r>
              <a:rPr lang="hu-HU" dirty="0" smtClean="0">
                <a:solidFill>
                  <a:schemeClr val="bg2"/>
                </a:solidFill>
              </a:rPr>
              <a:t>prefixumok</a:t>
            </a:r>
            <a:endParaRPr lang="en-GB" dirty="0">
              <a:solidFill>
                <a:schemeClr val="bg2"/>
              </a:solidFill>
            </a:endParaRPr>
          </a:p>
        </p:txBody>
      </p:sp>
      <p:graphicFrame>
        <p:nvGraphicFramePr>
          <p:cNvPr id="7" name="Tábláza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235306"/>
              </p:ext>
            </p:extLst>
          </p:nvPr>
        </p:nvGraphicFramePr>
        <p:xfrm>
          <a:off x="1710563" y="2190350"/>
          <a:ext cx="5722875" cy="3154680"/>
        </p:xfrm>
        <a:graphic>
          <a:graphicData uri="http://schemas.openxmlformats.org/drawingml/2006/table">
            <a:tbl>
              <a:tblPr firstRow="1" firstCol="1" bandRow="1"/>
              <a:tblGrid>
                <a:gridCol w="3183573"/>
                <a:gridCol w="461010"/>
                <a:gridCol w="1362647"/>
                <a:gridCol w="715645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Mennyiség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Egység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Név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Jel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Név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Jel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hosszúság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i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</a:t>
                      </a:r>
                      <a:endParaRPr lang="hu-HU" sz="1800" i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méter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tömeg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kilogramm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idő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szekundum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elektromos áramerősség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</a:t>
                      </a:r>
                      <a:endParaRPr lang="hu-HU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amper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termodinamikai hőmérséklet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kelvin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anyagmennyiség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mól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mol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fényerősség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hu-HU" sz="2000" baseline="-25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</a:t>
                      </a:r>
                      <a:endParaRPr lang="hu-HU" sz="20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kandela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9" name="Téglalap 8">
            <a:hlinkClick r:id="rId3" action="ppaction://hlinkfile"/>
          </p:cNvPr>
          <p:cNvSpPr/>
          <p:nvPr/>
        </p:nvSpPr>
        <p:spPr>
          <a:xfrm>
            <a:off x="4984328" y="5488766"/>
            <a:ext cx="266429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Példák 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10" name="Téglalap 9">
            <a:hlinkClick r:id="rId4" action="ppaction://hlinkfile"/>
          </p:cNvPr>
          <p:cNvSpPr/>
          <p:nvPr/>
        </p:nvSpPr>
        <p:spPr>
          <a:xfrm>
            <a:off x="6300192" y="1700808"/>
            <a:ext cx="266429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Definíciók 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3255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Példa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31492"/>
              </p:ext>
            </p:extLst>
          </p:nvPr>
        </p:nvGraphicFramePr>
        <p:xfrm>
          <a:off x="1404938" y="1484313"/>
          <a:ext cx="6319837" cy="396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18" name="Munkalap" r:id="rId4" imgW="4133719" imgH="2590840" progId="Excel.Sheet.12">
                  <p:embed/>
                </p:oleObj>
              </mc:Choice>
              <mc:Fallback>
                <p:oleObj name="Munkalap" r:id="rId4" imgW="4133719" imgH="259084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4938" y="1484313"/>
                        <a:ext cx="6319837" cy="3960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60176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7504" y="1556792"/>
            <a:ext cx="8579296" cy="4680520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hu-HU" dirty="0" smtClean="0"/>
              <a:t>Gyakoriság </a:t>
            </a:r>
            <a:r>
              <a:rPr lang="hu-HU" dirty="0"/>
              <a:t>(f</a:t>
            </a:r>
            <a:r>
              <a:rPr lang="hu-HU" baseline="-25000" dirty="0"/>
              <a:t>i</a:t>
            </a:r>
            <a:r>
              <a:rPr lang="hu-HU" dirty="0" smtClean="0"/>
              <a:t>)</a:t>
            </a:r>
            <a:endParaRPr lang="en-GB" dirty="0"/>
          </a:p>
          <a:p>
            <a:pPr lvl="1"/>
            <a:r>
              <a:rPr lang="hu-HU" dirty="0"/>
              <a:t>K</a:t>
            </a:r>
            <a:r>
              <a:rPr lang="hu-HU" dirty="0" smtClean="0"/>
              <a:t>umulált </a:t>
            </a:r>
            <a:r>
              <a:rPr lang="hu-HU" dirty="0"/>
              <a:t>gyakoriság (F</a:t>
            </a:r>
            <a:r>
              <a:rPr lang="hu-HU" baseline="-25000" dirty="0"/>
              <a:t>i</a:t>
            </a:r>
            <a:r>
              <a:rPr lang="hu-HU" dirty="0" smtClean="0"/>
              <a:t>):</a:t>
            </a:r>
          </a:p>
          <a:p>
            <a:pPr lvl="1"/>
            <a:endParaRPr lang="en-GB" dirty="0"/>
          </a:p>
          <a:p>
            <a:pPr lvl="1"/>
            <a:r>
              <a:rPr lang="hu-HU" dirty="0"/>
              <a:t>R</a:t>
            </a:r>
            <a:r>
              <a:rPr lang="hu-HU" dirty="0" smtClean="0"/>
              <a:t>elatív </a:t>
            </a:r>
            <a:r>
              <a:rPr lang="hu-HU" dirty="0"/>
              <a:t>gyakoriság (</a:t>
            </a:r>
            <a:r>
              <a:rPr lang="hu-HU" dirty="0" err="1"/>
              <a:t>r</a:t>
            </a:r>
            <a:r>
              <a:rPr lang="hu-HU" baseline="-25000" dirty="0" err="1"/>
              <a:t>i</a:t>
            </a:r>
            <a:r>
              <a:rPr lang="hu-HU" dirty="0" smtClean="0"/>
              <a:t>):</a:t>
            </a:r>
          </a:p>
          <a:p>
            <a:pPr lvl="1"/>
            <a:endParaRPr lang="en-GB" dirty="0"/>
          </a:p>
          <a:p>
            <a:pPr lvl="1"/>
            <a:r>
              <a:rPr lang="hu-HU" dirty="0"/>
              <a:t>K</a:t>
            </a:r>
            <a:r>
              <a:rPr lang="hu-HU" dirty="0" smtClean="0"/>
              <a:t>umulált </a:t>
            </a:r>
            <a:r>
              <a:rPr lang="hu-HU" dirty="0"/>
              <a:t>relatív gyakoriság (</a:t>
            </a:r>
            <a:r>
              <a:rPr lang="hu-HU" dirty="0" err="1"/>
              <a:t>R</a:t>
            </a:r>
            <a:r>
              <a:rPr lang="hu-HU" baseline="-25000" dirty="0" err="1"/>
              <a:t>i</a:t>
            </a:r>
            <a:r>
              <a:rPr lang="hu-HU" dirty="0" smtClean="0"/>
              <a:t>):</a:t>
            </a:r>
          </a:p>
          <a:p>
            <a:pPr lvl="1"/>
            <a:endParaRPr lang="hu-HU" dirty="0"/>
          </a:p>
          <a:p>
            <a:pPr lvl="1"/>
            <a:r>
              <a:rPr lang="hu-HU" dirty="0"/>
              <a:t>E</a:t>
            </a:r>
            <a:r>
              <a:rPr lang="hu-HU" dirty="0" smtClean="0"/>
              <a:t>mpirikus sűrűségfüggvény (f</a:t>
            </a:r>
            <a:r>
              <a:rPr lang="hu-HU" baseline="-25000" dirty="0" smtClean="0"/>
              <a:t>i</a:t>
            </a:r>
            <a:r>
              <a:rPr lang="hu-HU" dirty="0" smtClean="0"/>
              <a:t>(x)):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dirty="0" smtClean="0"/>
              <a:t>   </a:t>
            </a:r>
            <a:endParaRPr lang="en-GB" dirty="0"/>
          </a:p>
          <a:p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Gyakorisági táblázat további adatai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191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936879"/>
              </p:ext>
            </p:extLst>
          </p:nvPr>
        </p:nvGraphicFramePr>
        <p:xfrm>
          <a:off x="4355976" y="1786768"/>
          <a:ext cx="30480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89" name="Equation" r:id="rId4" imgW="1524000" imgH="431800" progId="Equation.3">
                  <p:embed/>
                </p:oleObj>
              </mc:Choice>
              <mc:Fallback>
                <p:oleObj name="Equation" r:id="rId4" imgW="1524000" imgH="431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1786768"/>
                        <a:ext cx="30480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721503"/>
              </p:ext>
            </p:extLst>
          </p:nvPr>
        </p:nvGraphicFramePr>
        <p:xfrm>
          <a:off x="4038916" y="2708920"/>
          <a:ext cx="2716620" cy="812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90" name="Equation" r:id="rId6" imgW="1358310" imgH="406224" progId="Equation.3">
                  <p:embed/>
                </p:oleObj>
              </mc:Choice>
              <mc:Fallback>
                <p:oleObj name="Equation" r:id="rId6" imgW="1358310" imgH="406224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916" y="2708920"/>
                        <a:ext cx="2716620" cy="81244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354586"/>
              </p:ext>
            </p:extLst>
          </p:nvPr>
        </p:nvGraphicFramePr>
        <p:xfrm>
          <a:off x="5281488" y="3587530"/>
          <a:ext cx="36830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91" name="Equation" r:id="rId8" imgW="1841500" imgH="431800" progId="Equation.3">
                  <p:embed/>
                </p:oleObj>
              </mc:Choice>
              <mc:Fallback>
                <p:oleObj name="Equation" r:id="rId8" imgW="18415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1488" y="3587530"/>
                        <a:ext cx="36830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179174"/>
              </p:ext>
            </p:extLst>
          </p:nvPr>
        </p:nvGraphicFramePr>
        <p:xfrm>
          <a:off x="2413000" y="5157192"/>
          <a:ext cx="43180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92" name="Equation" r:id="rId10" imgW="2159000" imgH="406400" progId="Equation.3">
                  <p:embed/>
                </p:oleObj>
              </mc:Choice>
              <mc:Fallback>
                <p:oleObj name="Equation" r:id="rId10" imgW="2159000" imgH="406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0" y="5157192"/>
                        <a:ext cx="4318000" cy="812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60176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rtalom hely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8762133"/>
              </p:ext>
            </p:extLst>
          </p:nvPr>
        </p:nvGraphicFramePr>
        <p:xfrm>
          <a:off x="503549" y="1556792"/>
          <a:ext cx="8136902" cy="2808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2127"/>
                <a:gridCol w="1368152"/>
                <a:gridCol w="1440160"/>
                <a:gridCol w="1368152"/>
                <a:gridCol w="1451869"/>
                <a:gridCol w="1356442"/>
              </a:tblGrid>
              <a:tr h="1432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Osztály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[V]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Gyakoriság </a:t>
                      </a:r>
                      <a:r>
                        <a:rPr lang="hu-HU" sz="2000" b="0" dirty="0" smtClean="0">
                          <a:solidFill>
                            <a:schemeClr val="bg1"/>
                          </a:solidFill>
                          <a:effectLst/>
                        </a:rPr>
                        <a:t>[db</a:t>
                      </a: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]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Kumulált gyakoriság [db]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Relatív gyakoriság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>
                          <a:solidFill>
                            <a:schemeClr val="bg1"/>
                          </a:solidFill>
                          <a:effectLst/>
                        </a:rPr>
                        <a:t>Kumulált relatív gyakoriság</a:t>
                      </a:r>
                      <a:endParaRPr lang="en-GB" sz="20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Empirikus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 smtClean="0">
                          <a:solidFill>
                            <a:schemeClr val="bg1"/>
                          </a:solidFill>
                          <a:effectLst/>
                        </a:rPr>
                        <a:t>sűrűség-függvény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585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6-6,2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28,6%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>
                          <a:solidFill>
                            <a:schemeClr val="bg1"/>
                          </a:solidFill>
                          <a:effectLst/>
                        </a:rPr>
                        <a:t>28,6%</a:t>
                      </a:r>
                      <a:endParaRPr lang="en-GB" sz="20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>
                          <a:solidFill>
                            <a:schemeClr val="bg1"/>
                          </a:solidFill>
                          <a:effectLst/>
                        </a:rPr>
                        <a:t>1,429</a:t>
                      </a:r>
                      <a:endParaRPr lang="en-GB" sz="20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585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>
                          <a:solidFill>
                            <a:schemeClr val="bg1"/>
                          </a:solidFill>
                          <a:effectLst/>
                        </a:rPr>
                        <a:t>6,2-6,4</a:t>
                      </a:r>
                      <a:endParaRPr lang="en-GB" sz="20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GB" sz="20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57,1%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85,7%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2,857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585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>
                          <a:solidFill>
                            <a:schemeClr val="bg1"/>
                          </a:solidFill>
                          <a:effectLst/>
                        </a:rPr>
                        <a:t>6,4-6,6</a:t>
                      </a:r>
                      <a:endParaRPr lang="en-GB" sz="20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GB" sz="20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n-GB" sz="20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14,3%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100,0%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bg1"/>
                          </a:solidFill>
                          <a:effectLst/>
                        </a:rPr>
                        <a:t>0,714</a:t>
                      </a:r>
                      <a:endParaRPr lang="en-GB" sz="20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példa kibővített táblázata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176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Empirikus (tapasztalati) sűrűségfüggvény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507446"/>
              </p:ext>
            </p:extLst>
          </p:nvPr>
        </p:nvGraphicFramePr>
        <p:xfrm>
          <a:off x="505666" y="1484784"/>
          <a:ext cx="8132669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91" name="Munkalap" r:id="rId4" imgW="4572090" imgH="2590840" progId="Excel.Sheet.12">
                  <p:embed/>
                </p:oleObj>
              </mc:Choice>
              <mc:Fallback>
                <p:oleObj name="Munkalap" r:id="rId4" imgW="4572090" imgH="259084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666" y="1484784"/>
                        <a:ext cx="8132669" cy="460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60176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Két adatsort, összetartozó értékpárokat ábrázolunk.</a:t>
            </a:r>
          </a:p>
          <a:p>
            <a:r>
              <a:rPr lang="hu-HU" dirty="0" smtClean="0"/>
              <a:t>Egy értékpár egy pont az ábrán.</a:t>
            </a:r>
          </a:p>
          <a:p>
            <a:r>
              <a:rPr lang="hu-HU" dirty="0" smtClean="0"/>
              <a:t>Vízszintes tengelyen a független (magyarázó) változó értékeit szerepeltetjük, míg a függőleges tengelyen a függő (eredmény) változó értékeit.</a:t>
            </a:r>
          </a:p>
          <a:p>
            <a:r>
              <a:rPr lang="hu-HU" dirty="0" smtClean="0"/>
              <a:t>Az ok-okozat mutatja a tengelyek szerepét.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Ábrázolás </a:t>
            </a:r>
            <a:r>
              <a:rPr lang="hu-HU" dirty="0"/>
              <a:t>derékszögű koordinátarendszerben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194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176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 fizikai mennyiségnek a tengelyen egy távolság érték felel meg. 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E megfeleltetés lehet:</a:t>
            </a:r>
          </a:p>
          <a:p>
            <a:pPr lvl="1"/>
            <a:r>
              <a:rPr lang="hu-HU" dirty="0" smtClean="0"/>
              <a:t>lineáris,</a:t>
            </a:r>
          </a:p>
          <a:p>
            <a:pPr lvl="1"/>
            <a:r>
              <a:rPr lang="hu-HU" dirty="0" smtClean="0"/>
              <a:t>logaritmikus,</a:t>
            </a:r>
          </a:p>
          <a:p>
            <a:pPr lvl="1"/>
            <a:r>
              <a:rPr lang="hu-HU" dirty="0" smtClean="0"/>
              <a:t>exponenciális.</a:t>
            </a:r>
          </a:p>
          <a:p>
            <a:r>
              <a:rPr lang="hu-HU" dirty="0" smtClean="0"/>
              <a:t>E megfeleltetés a két ábrázolandó mennyiség közötti kapcsolattól függ.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Ábrázolás </a:t>
            </a:r>
            <a:r>
              <a:rPr lang="hu-HU" dirty="0"/>
              <a:t>derékszögű koordinátarendszerben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195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504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Az adatpontokat például kereszttel jeleníthetjük meg.</a:t>
            </a:r>
          </a:p>
          <a:p>
            <a:r>
              <a:rPr lang="hu-HU" dirty="0" smtClean="0"/>
              <a:t>Az ábrázolás célja lehet egy tendencia (függvényszerű kapcsolat) láttatása.</a:t>
            </a:r>
          </a:p>
          <a:p>
            <a:r>
              <a:rPr lang="hu-HU" dirty="0" smtClean="0"/>
              <a:t>Tendenciát megfigyelve a pontokon túl folytonos vonalat is szerepeltethetünk, de</a:t>
            </a:r>
          </a:p>
          <a:p>
            <a:pPr lvl="1"/>
            <a:r>
              <a:rPr lang="hu-HU" dirty="0" smtClean="0"/>
              <a:t>ne a pontokat kössük össze és</a:t>
            </a:r>
          </a:p>
          <a:p>
            <a:pPr lvl="1"/>
            <a:r>
              <a:rPr lang="hu-HU" dirty="0" smtClean="0"/>
              <a:t>a pontoktól legkisebb eltérésre törekedjünk.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Ábrázolás </a:t>
            </a:r>
            <a:r>
              <a:rPr lang="hu-HU" dirty="0"/>
              <a:t>derékszögű koordinátarendszerben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504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LED karakterisztikájának felvételéhez változtassuk a tápfeszültséget (</a:t>
            </a:r>
            <a:r>
              <a:rPr lang="hu-HU" dirty="0" err="1"/>
              <a:t>U</a:t>
            </a:r>
            <a:r>
              <a:rPr lang="hu-HU" baseline="-25000" dirty="0" err="1"/>
              <a:t>t</a:t>
            </a:r>
            <a:r>
              <a:rPr lang="hu-HU" dirty="0"/>
              <a:t>) 0 </a:t>
            </a:r>
            <a:r>
              <a:rPr lang="hu-HU" dirty="0" err="1"/>
              <a:t>V-tól</a:t>
            </a:r>
            <a:r>
              <a:rPr lang="hu-HU" dirty="0"/>
              <a:t> 5 V-ig 0,2 V lépésközzel azon az áramkörön, mely a </a:t>
            </a:r>
            <a:r>
              <a:rPr lang="hu-HU" dirty="0" err="1"/>
              <a:t>LED-ből</a:t>
            </a:r>
            <a:r>
              <a:rPr lang="hu-HU" dirty="0"/>
              <a:t> és a vele sorba kapcsolt ellenállásból áll, s mérjük a </a:t>
            </a:r>
            <a:r>
              <a:rPr lang="hu-HU" dirty="0" err="1"/>
              <a:t>LED-en</a:t>
            </a:r>
            <a:r>
              <a:rPr lang="hu-HU" dirty="0"/>
              <a:t> eső feszültséget (</a:t>
            </a:r>
            <a:r>
              <a:rPr lang="hu-HU" dirty="0" err="1"/>
              <a:t>U</a:t>
            </a:r>
            <a:r>
              <a:rPr lang="hu-HU" baseline="-25000" dirty="0" err="1"/>
              <a:t>d</a:t>
            </a:r>
            <a:r>
              <a:rPr lang="hu-HU" dirty="0"/>
              <a:t>) és a rajta átfolyó áramerősséget (</a:t>
            </a:r>
            <a:r>
              <a:rPr lang="hu-HU" dirty="0" err="1"/>
              <a:t>I</a:t>
            </a:r>
            <a:r>
              <a:rPr lang="hu-HU" baseline="-25000" dirty="0" err="1"/>
              <a:t>d</a:t>
            </a:r>
            <a:r>
              <a:rPr lang="hu-HU" dirty="0" smtClean="0"/>
              <a:t>).</a:t>
            </a:r>
          </a:p>
          <a:p>
            <a:pPr lvl="1"/>
            <a:r>
              <a:rPr lang="hu-HU" dirty="0" smtClean="0"/>
              <a:t>Ábrázoljuk </a:t>
            </a:r>
            <a:r>
              <a:rPr lang="hu-HU" dirty="0"/>
              <a:t>a </a:t>
            </a:r>
            <a:r>
              <a:rPr lang="hu-HU" dirty="0" err="1"/>
              <a:t>LED-hez</a:t>
            </a:r>
            <a:r>
              <a:rPr lang="hu-HU" dirty="0"/>
              <a:t> tartozó értékeket az adatok </a:t>
            </a:r>
            <a:r>
              <a:rPr lang="hu-HU" dirty="0" smtClean="0"/>
              <a:t>alapján!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Példa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197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9164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rtalom hely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4653293"/>
              </p:ext>
            </p:extLst>
          </p:nvPr>
        </p:nvGraphicFramePr>
        <p:xfrm>
          <a:off x="611559" y="1556792"/>
          <a:ext cx="7920882" cy="4416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0147"/>
                <a:gridCol w="1320147"/>
                <a:gridCol w="1320147"/>
                <a:gridCol w="1320147"/>
                <a:gridCol w="1320147"/>
                <a:gridCol w="1320147"/>
              </a:tblGrid>
              <a:tr h="0">
                <a:tc>
                  <a:txBody>
                    <a:bodyPr/>
                    <a:lstStyle/>
                    <a:p>
                      <a:pPr marR="203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 err="1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r>
                        <a:rPr lang="hu-HU" sz="1800" b="0" baseline="-25000" dirty="0" err="1">
                          <a:solidFill>
                            <a:schemeClr val="bg1"/>
                          </a:solidFill>
                          <a:effectLst/>
                        </a:rPr>
                        <a:t>t</a:t>
                      </a: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 [V]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62610" algn="l"/>
                        </a:tabLs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r>
                        <a:rPr lang="hu-HU" sz="1800" b="0" baseline="-25000">
                          <a:solidFill>
                            <a:schemeClr val="bg1"/>
                          </a:solidFill>
                          <a:effectLst/>
                        </a:rPr>
                        <a:t>d</a:t>
                      </a: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 [V]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203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I</a:t>
                      </a:r>
                      <a:r>
                        <a:rPr lang="hu-HU" sz="1800" b="0" baseline="-25000">
                          <a:solidFill>
                            <a:schemeClr val="bg1"/>
                          </a:solidFill>
                          <a:effectLst/>
                        </a:rPr>
                        <a:t>d</a:t>
                      </a: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 [mA]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203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r>
                        <a:rPr lang="hu-HU" sz="1800" b="0" baseline="-25000">
                          <a:solidFill>
                            <a:schemeClr val="bg1"/>
                          </a:solidFill>
                          <a:effectLst/>
                        </a:rPr>
                        <a:t>t</a:t>
                      </a: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 [V]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62610" algn="l"/>
                        </a:tabLs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U</a:t>
                      </a:r>
                      <a:r>
                        <a:rPr lang="hu-HU" sz="1800" b="0" baseline="-25000">
                          <a:solidFill>
                            <a:schemeClr val="bg1"/>
                          </a:solidFill>
                          <a:effectLst/>
                        </a:rPr>
                        <a:t>d</a:t>
                      </a: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 [V]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203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I</a:t>
                      </a:r>
                      <a:r>
                        <a:rPr lang="hu-HU" sz="1800" b="0" baseline="-25000">
                          <a:solidFill>
                            <a:schemeClr val="bg1"/>
                          </a:solidFill>
                          <a:effectLst/>
                        </a:rPr>
                        <a:t>d</a:t>
                      </a: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 [mA]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2,60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1,81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4,41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0,20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0,19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2,80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1,82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4,86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0,40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0,39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3,00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1,84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6,28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0,60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0,58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3,20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1,86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6,91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0,80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0,77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3,40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1,88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8,08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1,00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0,98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3,60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1,89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8,96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1,20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1,26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3,80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1,91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9,94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1,40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1,39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0,00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4,00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1,92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10,72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1,60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1,57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0,07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4,20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1,93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11,62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1,80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1,68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0,63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4,40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1,95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12,92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2,00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1,72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1,36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4,60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1,96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13,76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2,20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1,76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2,28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4,80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1,97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14,95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2,40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1,78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3,24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5,00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>
                          <a:solidFill>
                            <a:schemeClr val="bg1"/>
                          </a:solidFill>
                          <a:effectLst/>
                        </a:rPr>
                        <a:t>1,99</a:t>
                      </a:r>
                      <a:endParaRPr lang="en-GB" sz="1800" b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0795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0" dirty="0">
                          <a:solidFill>
                            <a:schemeClr val="bg1"/>
                          </a:solidFill>
                          <a:effectLst/>
                        </a:rPr>
                        <a:t>15,77</a:t>
                      </a:r>
                      <a:endParaRPr lang="en-GB" sz="18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Példa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9164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Példa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199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Ábrázolás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403402"/>
              </p:ext>
            </p:extLst>
          </p:nvPr>
        </p:nvGraphicFramePr>
        <p:xfrm>
          <a:off x="611560" y="1484784"/>
          <a:ext cx="7920880" cy="4488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8" name="Munkalap" r:id="rId4" imgW="4572090" imgH="2590840" progId="Excel.Sheet.12">
                  <p:embed/>
                </p:oleObj>
              </mc:Choice>
              <mc:Fallback>
                <p:oleObj name="Munkalap" r:id="rId4" imgW="4572090" imgH="259084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484784"/>
                        <a:ext cx="7920880" cy="44884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379164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8496944" cy="6408712"/>
          </a:xfrm>
        </p:spPr>
        <p:txBody>
          <a:bodyPr>
            <a:noAutofit/>
          </a:bodyPr>
          <a:lstStyle/>
          <a:p>
            <a:endParaRPr lang="hu-HU" sz="2000" dirty="0" smtClean="0"/>
          </a:p>
          <a:p>
            <a:r>
              <a:rPr lang="hu-HU" sz="2000" dirty="0" smtClean="0"/>
              <a:t>Lektorálta:</a:t>
            </a:r>
          </a:p>
          <a:p>
            <a:r>
              <a:rPr lang="hu-HU" sz="2000" dirty="0" smtClean="0"/>
              <a:t>Varga </a:t>
            </a:r>
            <a:r>
              <a:rPr lang="hu-HU" sz="2000" dirty="0"/>
              <a:t>László (Szegedi Tudományegyetem)</a:t>
            </a:r>
          </a:p>
          <a:p>
            <a:endParaRPr lang="hu-HU" sz="2000" dirty="0" smtClean="0"/>
          </a:p>
          <a:p>
            <a:endParaRPr lang="hu-HU" sz="2000" dirty="0" smtClean="0"/>
          </a:p>
          <a:p>
            <a:endParaRPr lang="hu-HU" sz="2000" dirty="0" smtClean="0"/>
          </a:p>
          <a:p>
            <a:endParaRPr lang="hu-HU" sz="2000" dirty="0"/>
          </a:p>
          <a:p>
            <a:r>
              <a:rPr lang="hu-HU" sz="2000" dirty="0" smtClean="0"/>
              <a:t>Készült a</a:t>
            </a:r>
          </a:p>
          <a:p>
            <a:r>
              <a:rPr lang="hu-HU" sz="2000" dirty="0" smtClean="0"/>
              <a:t>„Harmadik </a:t>
            </a:r>
            <a:r>
              <a:rPr lang="hu-HU" sz="2000" dirty="0"/>
              <a:t>generációs összehangolt szolgáltatási portfólió és irányítási rendszer kialakítása, valamint stratégiai jellegű optimalizálás megvalósítása közösségi típusú felsőoktatási együttműködés formájában </a:t>
            </a:r>
            <a:r>
              <a:rPr lang="hu-HU" sz="2000" dirty="0" smtClean="0"/>
              <a:t>Délkelet-Magyarországon</a:t>
            </a:r>
            <a:r>
              <a:rPr lang="hu-HU" sz="2000" dirty="0"/>
              <a:t>” című, TÁMOP-4.1.1.C-12/1/KONV-2012-0004 azonosítóval rendelkező</a:t>
            </a:r>
            <a:r>
              <a:rPr lang="hu-HU" sz="2000" b="1" dirty="0"/>
              <a:t> </a:t>
            </a:r>
            <a:r>
              <a:rPr lang="hu-HU" sz="2000" dirty="0" smtClean="0"/>
              <a:t>pályázat keretében</a:t>
            </a:r>
          </a:p>
          <a:p>
            <a:endParaRPr lang="hu-HU" sz="2000" dirty="0" smtClean="0"/>
          </a:p>
          <a:p>
            <a:endParaRPr lang="hu-HU" sz="2000" dirty="0" smtClean="0"/>
          </a:p>
          <a:p>
            <a:endParaRPr lang="hu-HU" sz="2000" dirty="0"/>
          </a:p>
          <a:p>
            <a:endParaRPr lang="hu-HU" sz="2000" dirty="0" smtClean="0"/>
          </a:p>
          <a:p>
            <a:r>
              <a:rPr lang="hu-HU" sz="2000" dirty="0"/>
              <a:t>ISBN 978-963-306-268-5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3431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Prefixumok (decimális)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SI egységei, </a:t>
            </a:r>
            <a:r>
              <a:rPr lang="hu-HU" dirty="0" smtClean="0">
                <a:solidFill>
                  <a:schemeClr val="bg2"/>
                </a:solidFill>
              </a:rPr>
              <a:t>prefixumok</a:t>
            </a:r>
            <a:endParaRPr lang="en-GB" dirty="0">
              <a:solidFill>
                <a:schemeClr val="bg2"/>
              </a:solidFill>
            </a:endParaRPr>
          </a:p>
        </p:txBody>
      </p:sp>
      <p:graphicFrame>
        <p:nvGraphicFramePr>
          <p:cNvPr id="8" name="Tábláza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519840"/>
              </p:ext>
            </p:extLst>
          </p:nvPr>
        </p:nvGraphicFramePr>
        <p:xfrm>
          <a:off x="1673278" y="1560476"/>
          <a:ext cx="2851658" cy="4626864"/>
        </p:xfrm>
        <a:graphic>
          <a:graphicData uri="http://schemas.openxmlformats.org/drawingml/2006/table">
            <a:tbl>
              <a:tblPr firstRow="1" firstCol="1" bandRow="1"/>
              <a:tblGrid>
                <a:gridCol w="1000125"/>
                <a:gridCol w="942848"/>
                <a:gridCol w="9086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Szorzó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Név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Jel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-24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yokto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-21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zepto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-18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atto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-15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femto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-12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piko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-9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nano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-6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mikro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-3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milli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-2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centi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-1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deci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áblázat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020462"/>
              </p:ext>
            </p:extLst>
          </p:nvPr>
        </p:nvGraphicFramePr>
        <p:xfrm>
          <a:off x="4521912" y="1560476"/>
          <a:ext cx="2973388" cy="4626864"/>
        </p:xfrm>
        <a:graphic>
          <a:graphicData uri="http://schemas.openxmlformats.org/drawingml/2006/table">
            <a:tbl>
              <a:tblPr firstRow="1" firstCol="1" bandRow="1"/>
              <a:tblGrid>
                <a:gridCol w="1000125"/>
                <a:gridCol w="913765"/>
                <a:gridCol w="105949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Szorzó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Név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Jel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hu-H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deka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da </a:t>
                      </a:r>
                      <a:r>
                        <a:rPr lang="hu-HU" sz="2400" i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(dk)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hekto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kilo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mega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giga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12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tera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15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peta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18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exa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21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zetta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24</a:t>
                      </a:r>
                      <a:endParaRPr lang="hu-HU" sz="240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yotta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91315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Kapcsolatvizsgálat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13.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786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Csak lineáris (Y = a</a:t>
            </a:r>
            <a:r>
              <a:rPr lang="hu-HU" dirty="0" smtClean="0">
                <a:latin typeface="Times New Roman"/>
                <a:cs typeface="Times New Roman"/>
              </a:rPr>
              <a:t>∙</a:t>
            </a:r>
            <a:r>
              <a:rPr lang="hu-HU" dirty="0" smtClean="0"/>
              <a:t>X+b) típust vizsgálunk:</a:t>
            </a:r>
          </a:p>
          <a:p>
            <a:pPr lvl="1"/>
            <a:r>
              <a:rPr lang="hu-HU" dirty="0"/>
              <a:t>g</a:t>
            </a:r>
            <a:r>
              <a:rPr lang="hu-HU" dirty="0" smtClean="0"/>
              <a:t>yakran tapasztalható,</a:t>
            </a:r>
          </a:p>
          <a:p>
            <a:pPr lvl="1"/>
            <a:r>
              <a:rPr lang="hu-HU" dirty="0"/>
              <a:t>t</a:t>
            </a:r>
            <a:r>
              <a:rPr lang="hu-HU" dirty="0" smtClean="0"/>
              <a:t>öbb típus erre visszavezethető,</a:t>
            </a:r>
          </a:p>
          <a:p>
            <a:pPr lvl="1"/>
            <a:r>
              <a:rPr lang="hu-HU" dirty="0"/>
              <a:t>e</a:t>
            </a:r>
            <a:r>
              <a:rPr lang="hu-HU" dirty="0" smtClean="0"/>
              <a:t>gyszerűen kezelhető.</a:t>
            </a:r>
          </a:p>
          <a:p>
            <a:r>
              <a:rPr lang="hu-HU" dirty="0" smtClean="0"/>
              <a:t>Függvénykeresés előtt kapcsolatvizsgálat:</a:t>
            </a:r>
          </a:p>
          <a:p>
            <a:pPr lvl="1"/>
            <a:r>
              <a:rPr lang="hu-HU" dirty="0"/>
              <a:t>v</a:t>
            </a:r>
            <a:r>
              <a:rPr lang="hu-HU" dirty="0" smtClean="0"/>
              <a:t>izuális: X-Y diagram,</a:t>
            </a:r>
          </a:p>
          <a:p>
            <a:pPr lvl="1"/>
            <a:r>
              <a:rPr lang="hu-HU" dirty="0"/>
              <a:t>s</a:t>
            </a:r>
            <a:r>
              <a:rPr lang="hu-HU" dirty="0" smtClean="0"/>
              <a:t>zámszerűsíthető: korrelációs együttható (</a:t>
            </a:r>
            <a:r>
              <a:rPr lang="el-GR" dirty="0" smtClean="0">
                <a:latin typeface="Calibri"/>
                <a:cs typeface="Calibri"/>
              </a:rPr>
              <a:t>ρ</a:t>
            </a:r>
            <a:r>
              <a:rPr lang="hu-HU" dirty="0" smtClean="0"/>
              <a:t>), mely </a:t>
            </a:r>
            <a:r>
              <a:rPr lang="hu-HU" dirty="0" smtClean="0">
                <a:cs typeface="Calibri"/>
              </a:rPr>
              <a:t>csak becsülhető.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Kapcsolatvizsgálat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201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9459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Lineáris kapcsolat szorosságát méri.</a:t>
            </a:r>
          </a:p>
          <a:p>
            <a:r>
              <a:rPr lang="hu-HU" dirty="0" smtClean="0"/>
              <a:t>-1 </a:t>
            </a:r>
            <a:r>
              <a:rPr lang="hu-HU" dirty="0" smtClean="0">
                <a:cs typeface="Times New Roman"/>
              </a:rPr>
              <a:t>≤ </a:t>
            </a:r>
            <a:r>
              <a:rPr lang="el-GR" dirty="0" smtClean="0">
                <a:cs typeface="Calibri"/>
              </a:rPr>
              <a:t>ρ</a:t>
            </a:r>
            <a:r>
              <a:rPr lang="hu-HU" dirty="0" smtClean="0">
                <a:cs typeface="Calibri"/>
              </a:rPr>
              <a:t> </a:t>
            </a:r>
            <a:r>
              <a:rPr lang="hu-HU" dirty="0" smtClean="0">
                <a:cs typeface="Times New Roman"/>
              </a:rPr>
              <a:t>≤ 1.</a:t>
            </a:r>
          </a:p>
          <a:p>
            <a:r>
              <a:rPr lang="hu-HU" dirty="0" smtClean="0">
                <a:cs typeface="Times New Roman"/>
              </a:rPr>
              <a:t>ρ = 0:  nincs lineáris kapcsolat.</a:t>
            </a:r>
          </a:p>
          <a:p>
            <a:r>
              <a:rPr lang="hu-HU" dirty="0">
                <a:cs typeface="Times New Roman"/>
              </a:rPr>
              <a:t>|</a:t>
            </a:r>
            <a:r>
              <a:rPr lang="hu-HU" dirty="0" smtClean="0">
                <a:cs typeface="Times New Roman"/>
              </a:rPr>
              <a:t>ρ| = 1: determinisztikus, Y = a</a:t>
            </a:r>
            <a:r>
              <a:rPr lang="hu-HU" dirty="0" smtClean="0">
                <a:latin typeface="Times New Roman"/>
                <a:cs typeface="Times New Roman"/>
              </a:rPr>
              <a:t>∙</a:t>
            </a:r>
            <a:r>
              <a:rPr lang="hu-HU" dirty="0" smtClean="0">
                <a:cs typeface="Times New Roman"/>
              </a:rPr>
              <a:t>X+b kapcsolat:</a:t>
            </a:r>
          </a:p>
          <a:p>
            <a:pPr lvl="1"/>
            <a:r>
              <a:rPr lang="hu-HU" dirty="0" smtClean="0">
                <a:cs typeface="Times New Roman"/>
              </a:rPr>
              <a:t>ρ = 1: pozitív kapcsolat (a &gt; 0),</a:t>
            </a:r>
          </a:p>
          <a:p>
            <a:pPr lvl="1"/>
            <a:r>
              <a:rPr lang="hu-HU" dirty="0" smtClean="0">
                <a:cs typeface="Times New Roman"/>
              </a:rPr>
              <a:t>ρ = -1</a:t>
            </a:r>
            <a:r>
              <a:rPr lang="hu-HU" dirty="0">
                <a:cs typeface="Times New Roman"/>
              </a:rPr>
              <a:t>: </a:t>
            </a:r>
            <a:r>
              <a:rPr lang="hu-HU" dirty="0" smtClean="0">
                <a:cs typeface="Times New Roman"/>
              </a:rPr>
              <a:t>negatív </a:t>
            </a:r>
            <a:r>
              <a:rPr lang="hu-HU" dirty="0">
                <a:cs typeface="Times New Roman"/>
              </a:rPr>
              <a:t>kapcsolat (</a:t>
            </a:r>
            <a:r>
              <a:rPr lang="hu-HU" dirty="0" smtClean="0">
                <a:cs typeface="Times New Roman"/>
              </a:rPr>
              <a:t>a &lt; 0).</a:t>
            </a:r>
          </a:p>
          <a:p>
            <a:r>
              <a:rPr lang="hu-HU" dirty="0" smtClean="0">
                <a:cs typeface="Times New Roman"/>
              </a:rPr>
              <a:t>0 &lt;</a:t>
            </a:r>
            <a:r>
              <a:rPr lang="hu-HU" dirty="0" smtClean="0">
                <a:cs typeface="Calibri"/>
              </a:rPr>
              <a:t>|</a:t>
            </a:r>
            <a:r>
              <a:rPr lang="el-GR" dirty="0" smtClean="0">
                <a:cs typeface="Calibri"/>
              </a:rPr>
              <a:t>ρ</a:t>
            </a:r>
            <a:r>
              <a:rPr lang="hu-HU" dirty="0" smtClean="0">
                <a:cs typeface="Calibri"/>
              </a:rPr>
              <a:t>|&lt; 1: sztochasztikus kapcsolat:</a:t>
            </a:r>
          </a:p>
          <a:p>
            <a:pPr lvl="1"/>
            <a:r>
              <a:rPr lang="hu-HU" dirty="0">
                <a:cs typeface="Calibri"/>
              </a:rPr>
              <a:t>a</a:t>
            </a:r>
            <a:r>
              <a:rPr lang="hu-HU" dirty="0" smtClean="0">
                <a:cs typeface="Calibri"/>
              </a:rPr>
              <a:t>z 1-hez közelebbi értéknél erősebb a kapcsolat.</a:t>
            </a:r>
            <a:endParaRPr lang="hu-HU" dirty="0" smtClean="0">
              <a:cs typeface="Times New Roman"/>
            </a:endParaRPr>
          </a:p>
          <a:p>
            <a:pPr lvl="1"/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Korrelációs együttható tulajdonságai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16148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u-HU" dirty="0" smtClean="0"/>
              <a:t>A </a:t>
            </a:r>
            <a:r>
              <a:rPr lang="el-GR" dirty="0" smtClean="0">
                <a:cs typeface="Calibri"/>
              </a:rPr>
              <a:t>ρ</a:t>
            </a:r>
            <a:r>
              <a:rPr lang="hu-HU" dirty="0" smtClean="0">
                <a:cs typeface="Calibri"/>
              </a:rPr>
              <a:t> becsült értéke r: a minta korrelációs együtthatója.</a:t>
            </a:r>
          </a:p>
          <a:p>
            <a:r>
              <a:rPr lang="hu-HU" dirty="0" smtClean="0">
                <a:cs typeface="Calibri"/>
              </a:rPr>
              <a:t>r tulajdonságai megegyeznek </a:t>
            </a:r>
            <a:r>
              <a:rPr lang="el-GR" dirty="0" smtClean="0">
                <a:cs typeface="Calibri"/>
              </a:rPr>
              <a:t>ρ</a:t>
            </a:r>
            <a:r>
              <a:rPr lang="hu-HU" dirty="0" err="1" smtClean="0">
                <a:cs typeface="Calibri"/>
              </a:rPr>
              <a:t>-éval</a:t>
            </a:r>
            <a:r>
              <a:rPr lang="hu-HU" dirty="0">
                <a:cs typeface="Calibri"/>
              </a:rPr>
              <a:t> </a:t>
            </a:r>
            <a:r>
              <a:rPr lang="hu-HU" dirty="0" smtClean="0">
                <a:cs typeface="Calibri"/>
              </a:rPr>
              <a:t>és alkalmas a kapcsolat szorosságának jellemzésére.</a:t>
            </a:r>
          </a:p>
          <a:p>
            <a:r>
              <a:rPr lang="hu-HU" dirty="0" smtClean="0">
                <a:cs typeface="Calibri"/>
              </a:rPr>
              <a:t>r </a:t>
            </a:r>
            <a:r>
              <a:rPr lang="hu-HU" dirty="0" smtClean="0">
                <a:latin typeface="Calibri"/>
                <a:cs typeface="Calibri"/>
              </a:rPr>
              <a:t>≠ 0 még </a:t>
            </a:r>
            <a:r>
              <a:rPr lang="el-GR" dirty="0" smtClean="0">
                <a:cs typeface="Calibri"/>
              </a:rPr>
              <a:t>ρ</a:t>
            </a:r>
            <a:r>
              <a:rPr lang="hu-HU" dirty="0" smtClean="0">
                <a:cs typeface="Calibri"/>
              </a:rPr>
              <a:t> = 0 esetén sem:</a:t>
            </a:r>
          </a:p>
          <a:p>
            <a:pPr lvl="1"/>
            <a:r>
              <a:rPr lang="el-GR" dirty="0" smtClean="0">
                <a:cs typeface="Calibri"/>
              </a:rPr>
              <a:t>ρ</a:t>
            </a:r>
            <a:r>
              <a:rPr lang="hu-HU" dirty="0" smtClean="0">
                <a:cs typeface="Calibri"/>
              </a:rPr>
              <a:t> = 0 ellenőrzendő t-próbával.</a:t>
            </a:r>
          </a:p>
          <a:p>
            <a:r>
              <a:rPr lang="hu-HU" dirty="0" smtClean="0">
                <a:cs typeface="Calibri"/>
              </a:rPr>
              <a:t>Determináció (r</a:t>
            </a:r>
            <a:r>
              <a:rPr lang="hu-HU" baseline="30000" dirty="0" smtClean="0">
                <a:cs typeface="Calibri"/>
              </a:rPr>
              <a:t>2</a:t>
            </a:r>
            <a:r>
              <a:rPr lang="hu-HU" dirty="0" smtClean="0">
                <a:cs typeface="Calibri"/>
              </a:rPr>
              <a:t>): a független (X) változó hányadrészben magyarázza az eredmény (Y) értékét.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Pearson-féle</a:t>
            </a:r>
            <a:r>
              <a:rPr lang="hu-HU" dirty="0" smtClean="0"/>
              <a:t> korrelációs együttható (r)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203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90294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</a:t>
            </a:r>
            <a:r>
              <a:rPr lang="hu-HU" dirty="0" smtClean="0"/>
              <a:t>inta korrelációjának számítása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204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2" name="Téglalap 11"/>
          <p:cNvSpPr/>
          <p:nvPr/>
        </p:nvSpPr>
        <p:spPr>
          <a:xfrm>
            <a:off x="5364088" y="5079963"/>
            <a:ext cx="37547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err="1" smtClean="0"/>
              <a:t>x</a:t>
            </a:r>
            <a:r>
              <a:rPr lang="hu-HU" baseline="-25000" dirty="0" err="1" smtClean="0"/>
              <a:t>i</a:t>
            </a:r>
            <a:r>
              <a:rPr lang="hu-HU" dirty="0"/>
              <a:t>: az X mennyiség </a:t>
            </a:r>
            <a:r>
              <a:rPr lang="hu-HU" dirty="0" err="1"/>
              <a:t>i-edik</a:t>
            </a:r>
            <a:r>
              <a:rPr lang="hu-HU" dirty="0"/>
              <a:t> mért </a:t>
            </a:r>
            <a:r>
              <a:rPr lang="hu-HU" dirty="0" smtClean="0"/>
              <a:t>értéke,</a:t>
            </a:r>
            <a:endParaRPr lang="hu-HU" dirty="0"/>
          </a:p>
          <a:p>
            <a:r>
              <a:rPr lang="hu-HU" dirty="0" err="1" smtClean="0"/>
              <a:t>y</a:t>
            </a:r>
            <a:r>
              <a:rPr lang="hu-HU" baseline="-25000" dirty="0" err="1" smtClean="0"/>
              <a:t>i</a:t>
            </a:r>
            <a:r>
              <a:rPr lang="hu-HU" dirty="0"/>
              <a:t>: az Y mennyiség </a:t>
            </a:r>
            <a:r>
              <a:rPr lang="hu-HU" dirty="0" err="1"/>
              <a:t>i-edik</a:t>
            </a:r>
            <a:r>
              <a:rPr lang="hu-HU" dirty="0"/>
              <a:t> mért </a:t>
            </a:r>
            <a:r>
              <a:rPr lang="hu-HU" dirty="0" smtClean="0"/>
              <a:t>értéke,</a:t>
            </a:r>
            <a:endParaRPr lang="hu-HU" dirty="0"/>
          </a:p>
          <a:p>
            <a:r>
              <a:rPr lang="hu-HU" dirty="0"/>
              <a:t>n: a mérések </a:t>
            </a:r>
            <a:r>
              <a:rPr lang="hu-HU" dirty="0" smtClean="0"/>
              <a:t>száma.</a:t>
            </a:r>
            <a:endParaRPr lang="hu-HU" dirty="0"/>
          </a:p>
        </p:txBody>
      </p:sp>
      <p:graphicFrame>
        <p:nvGraphicFramePr>
          <p:cNvPr id="3" name="Objektum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636724"/>
              </p:ext>
            </p:extLst>
          </p:nvPr>
        </p:nvGraphicFramePr>
        <p:xfrm>
          <a:off x="2565400" y="1570038"/>
          <a:ext cx="39370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" name="Equation" r:id="rId4" imgW="1968480" imgH="876240" progId="Equation.3">
                  <p:embed/>
                </p:oleObj>
              </mc:Choice>
              <mc:Fallback>
                <p:oleObj name="Equation" r:id="rId4" imgW="1968480" imgH="876240" progId="Equation.3">
                  <p:embed/>
                  <p:pic>
                    <p:nvPicPr>
                      <p:cNvPr id="0" name="Objektum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1570038"/>
                        <a:ext cx="3937000" cy="1752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ktu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533297"/>
              </p:ext>
            </p:extLst>
          </p:nvPr>
        </p:nvGraphicFramePr>
        <p:xfrm>
          <a:off x="3746500" y="3459802"/>
          <a:ext cx="157480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" name="Equation" r:id="rId6" imgW="787320" imgH="431640" progId="Equation.3">
                  <p:embed/>
                </p:oleObj>
              </mc:Choice>
              <mc:Fallback>
                <p:oleObj name="Equation" r:id="rId6" imgW="787320" imgH="431640" progId="Equation.3">
                  <p:embed/>
                  <p:pic>
                    <p:nvPicPr>
                      <p:cNvPr id="0" name="Objektum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6500" y="3459802"/>
                        <a:ext cx="1574800" cy="862013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611874"/>
              </p:ext>
            </p:extLst>
          </p:nvPr>
        </p:nvGraphicFramePr>
        <p:xfrm>
          <a:off x="3759200" y="4495161"/>
          <a:ext cx="154940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" name="Equation" r:id="rId8" imgW="774360" imgH="431640" progId="Equation.3">
                  <p:embed/>
                </p:oleObj>
              </mc:Choice>
              <mc:Fallback>
                <p:oleObj name="Equation" r:id="rId8" imgW="774360" imgH="431640" progId="Equation.3">
                  <p:embed/>
                  <p:pic>
                    <p:nvPicPr>
                      <p:cNvPr id="0" name="Objektum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9200" y="4495161"/>
                        <a:ext cx="1549400" cy="8620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08051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>
                <a:latin typeface="Calibri"/>
                <a:cs typeface="Calibri"/>
              </a:rPr>
              <a:t>ρ</a:t>
            </a:r>
            <a:r>
              <a:rPr lang="hu-HU" dirty="0" smtClean="0">
                <a:latin typeface="Calibri"/>
                <a:cs typeface="Calibri"/>
              </a:rPr>
              <a:t> = 0 ellenőrzése:</a:t>
            </a:r>
          </a:p>
          <a:p>
            <a:pPr lvl="1"/>
            <a:r>
              <a:rPr lang="hu-HU" dirty="0" smtClean="0">
                <a:latin typeface="Calibri"/>
                <a:cs typeface="Calibri"/>
              </a:rPr>
              <a:t>Egy t érték kiszámítása:</a:t>
            </a:r>
          </a:p>
          <a:p>
            <a:pPr lvl="1"/>
            <a:endParaRPr lang="hu-HU" dirty="0" smtClean="0">
              <a:latin typeface="Calibri"/>
              <a:cs typeface="Calibri"/>
            </a:endParaRPr>
          </a:p>
          <a:p>
            <a:pPr lvl="1"/>
            <a:r>
              <a:rPr lang="hu-HU" dirty="0" smtClean="0">
                <a:latin typeface="Calibri"/>
                <a:cs typeface="Calibri"/>
              </a:rPr>
              <a:t>Adott biztonsági szinthez és (n-2) szabadsági fokhoz tartozó t</a:t>
            </a:r>
            <a:r>
              <a:rPr lang="hu-HU" baseline="-25000" dirty="0" smtClean="0">
                <a:latin typeface="Calibri"/>
                <a:cs typeface="Calibri"/>
              </a:rPr>
              <a:t>n-2</a:t>
            </a:r>
            <a:r>
              <a:rPr lang="hu-HU" dirty="0" smtClean="0">
                <a:latin typeface="Calibri"/>
                <a:cs typeface="Calibri"/>
              </a:rPr>
              <a:t> meghatározása a t-eloszlás táblázatából.</a:t>
            </a:r>
          </a:p>
          <a:p>
            <a:pPr lvl="1"/>
            <a:r>
              <a:rPr lang="hu-HU" dirty="0" smtClean="0">
                <a:cs typeface="Calibri"/>
              </a:rPr>
              <a:t>Ha |t|</a:t>
            </a:r>
            <a:r>
              <a:rPr lang="hu-HU" dirty="0" smtClean="0">
                <a:latin typeface="Calibri"/>
                <a:cs typeface="Calibri"/>
              </a:rPr>
              <a:t>&gt; </a:t>
            </a:r>
            <a:r>
              <a:rPr lang="hu-HU" dirty="0" smtClean="0">
                <a:cs typeface="Calibri"/>
              </a:rPr>
              <a:t>t</a:t>
            </a:r>
            <a:r>
              <a:rPr lang="hu-HU" baseline="-25000" dirty="0" smtClean="0">
                <a:cs typeface="Calibri"/>
              </a:rPr>
              <a:t>n-2</a:t>
            </a:r>
            <a:r>
              <a:rPr lang="hu-HU" dirty="0" smtClean="0">
                <a:cs typeface="Calibri"/>
              </a:rPr>
              <a:t>, akkor </a:t>
            </a:r>
            <a:r>
              <a:rPr lang="el-GR" dirty="0" smtClean="0">
                <a:cs typeface="Calibri"/>
              </a:rPr>
              <a:t>ρ</a:t>
            </a:r>
            <a:r>
              <a:rPr lang="hu-HU" dirty="0" smtClean="0">
                <a:cs typeface="Calibri"/>
              </a:rPr>
              <a:t> </a:t>
            </a:r>
            <a:r>
              <a:rPr lang="hu-HU" dirty="0" smtClean="0">
                <a:latin typeface="Calibri"/>
                <a:cs typeface="Calibri"/>
              </a:rPr>
              <a:t>≠ </a:t>
            </a:r>
            <a:r>
              <a:rPr lang="hu-HU" dirty="0" smtClean="0">
                <a:cs typeface="Calibri"/>
              </a:rPr>
              <a:t>0: van kapcsolat, szorosságát r mutatja.</a:t>
            </a:r>
          </a:p>
          <a:p>
            <a:pPr lvl="1"/>
            <a:r>
              <a:rPr lang="hu-HU" dirty="0">
                <a:cs typeface="Calibri"/>
              </a:rPr>
              <a:t>Ha |t</a:t>
            </a:r>
            <a:r>
              <a:rPr lang="hu-HU" dirty="0" smtClean="0">
                <a:cs typeface="Calibri"/>
              </a:rPr>
              <a:t>|</a:t>
            </a:r>
            <a:r>
              <a:rPr lang="hu-HU" dirty="0">
                <a:latin typeface="Calibri"/>
                <a:cs typeface="Calibri"/>
                <a:sym typeface="Symbol"/>
              </a:rPr>
              <a:t></a:t>
            </a:r>
            <a:r>
              <a:rPr lang="hu-HU" dirty="0" smtClean="0">
                <a:cs typeface="Calibri"/>
              </a:rPr>
              <a:t> </a:t>
            </a:r>
            <a:r>
              <a:rPr lang="hu-HU" dirty="0">
                <a:cs typeface="Calibri"/>
              </a:rPr>
              <a:t>t</a:t>
            </a:r>
            <a:r>
              <a:rPr lang="hu-HU" baseline="-25000" dirty="0">
                <a:cs typeface="Calibri"/>
              </a:rPr>
              <a:t>n-2</a:t>
            </a:r>
            <a:r>
              <a:rPr lang="hu-HU" dirty="0">
                <a:cs typeface="Calibri"/>
              </a:rPr>
              <a:t>, akkor </a:t>
            </a:r>
            <a:r>
              <a:rPr lang="el-GR" dirty="0">
                <a:cs typeface="Calibri"/>
              </a:rPr>
              <a:t>ρ</a:t>
            </a:r>
            <a:r>
              <a:rPr lang="hu-HU" dirty="0">
                <a:cs typeface="Calibri"/>
              </a:rPr>
              <a:t> = 0: nincs kapcsolat</a:t>
            </a:r>
            <a:r>
              <a:rPr lang="hu-HU" dirty="0" smtClean="0">
                <a:cs typeface="Calibri"/>
              </a:rPr>
              <a:t>.</a:t>
            </a:r>
            <a:endParaRPr lang="hu-HU" dirty="0" smtClean="0"/>
          </a:p>
          <a:p>
            <a:pPr lvl="1"/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</a:t>
            </a:r>
            <a:r>
              <a:rPr lang="hu-HU" dirty="0" smtClean="0"/>
              <a:t>orrelációs együttható t-próbája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205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931933"/>
              </p:ext>
            </p:extLst>
          </p:nvPr>
        </p:nvGraphicFramePr>
        <p:xfrm>
          <a:off x="4860032" y="1748160"/>
          <a:ext cx="14986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1" name="Equation" r:id="rId4" imgW="749300" imgH="660400" progId="Equation.3">
                  <p:embed/>
                </p:oleObj>
              </mc:Choice>
              <mc:Fallback>
                <p:oleObj name="Equation" r:id="rId4" imgW="749300" imgH="660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1748160"/>
                        <a:ext cx="1498600" cy="1320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24060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|r|</a:t>
            </a:r>
            <a:r>
              <a:rPr lang="hu-HU" dirty="0" smtClean="0">
                <a:latin typeface="Calibri"/>
                <a:cs typeface="Calibri"/>
              </a:rPr>
              <a:t>≤ 0,2:</a:t>
            </a:r>
          </a:p>
          <a:p>
            <a:pPr lvl="1"/>
            <a:r>
              <a:rPr lang="hu-HU" dirty="0" smtClean="0">
                <a:latin typeface="Calibri"/>
                <a:cs typeface="Calibri"/>
              </a:rPr>
              <a:t>kapcsolat nagyon gyenge,</a:t>
            </a:r>
          </a:p>
          <a:p>
            <a:pPr lvl="1"/>
            <a:r>
              <a:rPr lang="hu-HU" dirty="0" smtClean="0">
                <a:latin typeface="Calibri"/>
                <a:cs typeface="Calibri"/>
              </a:rPr>
              <a:t>értelmetlen lineáris függvényt keresni.</a:t>
            </a:r>
            <a:endParaRPr lang="hu-HU" dirty="0"/>
          </a:p>
          <a:p>
            <a:r>
              <a:rPr lang="hu-HU" dirty="0"/>
              <a:t>|</a:t>
            </a:r>
            <a:r>
              <a:rPr lang="hu-HU" dirty="0" smtClean="0"/>
              <a:t>r|</a:t>
            </a:r>
            <a:r>
              <a:rPr lang="hu-HU" dirty="0" smtClean="0">
                <a:latin typeface="Calibri"/>
                <a:cs typeface="Calibri"/>
              </a:rPr>
              <a:t>≥ </a:t>
            </a:r>
            <a:r>
              <a:rPr lang="hu-HU" dirty="0" smtClean="0">
                <a:cs typeface="Calibri"/>
              </a:rPr>
              <a:t>0,8:</a:t>
            </a:r>
          </a:p>
          <a:p>
            <a:pPr lvl="1"/>
            <a:r>
              <a:rPr lang="hu-HU" dirty="0" smtClean="0">
                <a:cs typeface="Calibri"/>
              </a:rPr>
              <a:t>szoros lineáris kapcsolat,</a:t>
            </a:r>
          </a:p>
          <a:p>
            <a:pPr lvl="1"/>
            <a:r>
              <a:rPr lang="hu-HU" dirty="0" smtClean="0">
                <a:cs typeface="Calibri"/>
              </a:rPr>
              <a:t>Y értéke lineáris egyenlettel becsülhető X-ből.</a:t>
            </a:r>
            <a:endParaRPr lang="hu-HU" dirty="0">
              <a:cs typeface="Calibri"/>
            </a:endParaRPr>
          </a:p>
          <a:p>
            <a:endParaRPr lang="hu-HU" dirty="0" smtClean="0">
              <a:latin typeface="Calibri"/>
              <a:cs typeface="Calibri"/>
            </a:endParaRP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</a:t>
            </a:r>
            <a:r>
              <a:rPr lang="hu-HU" dirty="0" smtClean="0"/>
              <a:t>apcsolat szorossága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17176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Az Y = a</a:t>
            </a:r>
            <a:r>
              <a:rPr lang="hu-HU" dirty="0" smtClean="0">
                <a:latin typeface="Times New Roman"/>
                <a:cs typeface="Times New Roman"/>
              </a:rPr>
              <a:t>∙</a:t>
            </a:r>
            <a:r>
              <a:rPr lang="hu-HU" dirty="0" smtClean="0"/>
              <a:t>X+b egyenlet (regressziós egyenes) paramétereinek becslése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207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9" name="Objektum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23782"/>
              </p:ext>
            </p:extLst>
          </p:nvPr>
        </p:nvGraphicFramePr>
        <p:xfrm>
          <a:off x="1475710" y="1556792"/>
          <a:ext cx="2462732" cy="152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17" name="Equation" r:id="rId4" imgW="1231366" imgH="761669" progId="Equation.3">
                  <p:embed/>
                </p:oleObj>
              </mc:Choice>
              <mc:Fallback>
                <p:oleObj name="Equation" r:id="rId4" imgW="1231366" imgH="761669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710" y="1556792"/>
                        <a:ext cx="2462732" cy="152333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1" name="Objektum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719343"/>
              </p:ext>
            </p:extLst>
          </p:nvPr>
        </p:nvGraphicFramePr>
        <p:xfrm>
          <a:off x="4095214" y="1945860"/>
          <a:ext cx="3630624" cy="78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18" name="Equation" r:id="rId6" imgW="1815312" imgH="393529" progId="Equation.3">
                  <p:embed/>
                </p:oleObj>
              </mc:Choice>
              <mc:Fallback>
                <p:oleObj name="Equation" r:id="rId6" imgW="1815312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214" y="1945860"/>
                        <a:ext cx="3630624" cy="78705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0" name="Téglalap 19"/>
          <p:cNvSpPr/>
          <p:nvPr/>
        </p:nvSpPr>
        <p:spPr>
          <a:xfrm>
            <a:off x="5641820" y="5356962"/>
            <a:ext cx="3502180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smtClean="0"/>
              <a:t>    : az a </a:t>
            </a:r>
            <a:r>
              <a:rPr lang="hu-HU" dirty="0"/>
              <a:t>paraméter becsült értéke,</a:t>
            </a:r>
          </a:p>
          <a:p>
            <a:pPr>
              <a:spcBef>
                <a:spcPts val="300"/>
              </a:spcBef>
            </a:pPr>
            <a:r>
              <a:rPr lang="hu-HU" dirty="0" smtClean="0"/>
              <a:t>    : </a:t>
            </a:r>
            <a:r>
              <a:rPr lang="hu-HU" dirty="0"/>
              <a:t>a </a:t>
            </a:r>
            <a:r>
              <a:rPr lang="hu-HU" dirty="0" smtClean="0"/>
              <a:t>b </a:t>
            </a:r>
            <a:r>
              <a:rPr lang="hu-HU" dirty="0"/>
              <a:t>paraméter becsült </a:t>
            </a:r>
            <a:r>
              <a:rPr lang="hu-HU" dirty="0" smtClean="0"/>
              <a:t>értéke.</a:t>
            </a:r>
            <a:endParaRPr lang="hu-HU" dirty="0"/>
          </a:p>
        </p:txBody>
      </p:sp>
      <p:sp>
        <p:nvSpPr>
          <p:cNvPr id="22" name="Rectangle 8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498953"/>
              </p:ext>
            </p:extLst>
          </p:nvPr>
        </p:nvGraphicFramePr>
        <p:xfrm>
          <a:off x="5728342" y="5675875"/>
          <a:ext cx="190335" cy="28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19" name="Equation" r:id="rId8" imgW="126890" imgH="190335" progId="Equation.3">
                  <p:embed/>
                </p:oleObj>
              </mc:Choice>
              <mc:Fallback>
                <p:oleObj name="Equation" r:id="rId8" imgW="126890" imgH="190335" progId="Equation.3">
                  <p:embed/>
                  <p:pic>
                    <p:nvPicPr>
                      <p:cNvPr id="0" name="Object 8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8342" y="5675875"/>
                        <a:ext cx="190335" cy="285503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8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5" name="Objektum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587097"/>
              </p:ext>
            </p:extLst>
          </p:nvPr>
        </p:nvGraphicFramePr>
        <p:xfrm>
          <a:off x="5728342" y="5957003"/>
          <a:ext cx="190170" cy="323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20" name="Equation" r:id="rId10" imgW="126780" imgH="215526" progId="Equation.3">
                  <p:embed/>
                </p:oleObj>
              </mc:Choice>
              <mc:Fallback>
                <p:oleObj name="Equation" r:id="rId10" imgW="126780" imgH="215526" progId="Equation.3">
                  <p:embed/>
                  <p:pic>
                    <p:nvPicPr>
                      <p:cNvPr id="0" name="Object 8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8342" y="5957003"/>
                        <a:ext cx="190170" cy="323289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ktum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102515"/>
              </p:ext>
            </p:extLst>
          </p:nvPr>
        </p:nvGraphicFramePr>
        <p:xfrm>
          <a:off x="1403648" y="3230888"/>
          <a:ext cx="129381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21" name="Equation" r:id="rId12" imgW="647640" imgH="431640" progId="Equation.3">
                  <p:embed/>
                </p:oleObj>
              </mc:Choice>
              <mc:Fallback>
                <p:oleObj name="Equation" r:id="rId12" imgW="647640" imgH="431640" progId="Equation.3">
                  <p:embed/>
                  <p:pic>
                    <p:nvPicPr>
                      <p:cNvPr id="0" name="Objektum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3230888"/>
                        <a:ext cx="1293813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ktum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912554"/>
              </p:ext>
            </p:extLst>
          </p:nvPr>
        </p:nvGraphicFramePr>
        <p:xfrm>
          <a:off x="2863555" y="3230888"/>
          <a:ext cx="129381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22" name="Equation" r:id="rId14" imgW="647640" imgH="431640" progId="Equation.3">
                  <p:embed/>
                </p:oleObj>
              </mc:Choice>
              <mc:Fallback>
                <p:oleObj name="Equation" r:id="rId14" imgW="647640" imgH="431640" progId="Equation.3">
                  <p:embed/>
                  <p:pic>
                    <p:nvPicPr>
                      <p:cNvPr id="0" name="Objektum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3555" y="3230888"/>
                        <a:ext cx="1293813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ktum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674735"/>
              </p:ext>
            </p:extLst>
          </p:nvPr>
        </p:nvGraphicFramePr>
        <p:xfrm>
          <a:off x="4328680" y="3230888"/>
          <a:ext cx="14986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23" name="Equation" r:id="rId16" imgW="749160" imgH="431640" progId="Equation.3">
                  <p:embed/>
                </p:oleObj>
              </mc:Choice>
              <mc:Fallback>
                <p:oleObj name="Equation" r:id="rId16" imgW="749160" imgH="431640" progId="Equation.3">
                  <p:embed/>
                  <p:pic>
                    <p:nvPicPr>
                      <p:cNvPr id="0" name="Objektum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8680" y="3230888"/>
                        <a:ext cx="14986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ktum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343989"/>
              </p:ext>
            </p:extLst>
          </p:nvPr>
        </p:nvGraphicFramePr>
        <p:xfrm>
          <a:off x="5987020" y="3230563"/>
          <a:ext cx="180181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24" name="Equation" r:id="rId18" imgW="901440" imgH="431640" progId="Equation.3">
                  <p:embed/>
                </p:oleObj>
              </mc:Choice>
              <mc:Fallback>
                <p:oleObj name="Equation" r:id="rId18" imgW="901440" imgH="431640" progId="Equation.3">
                  <p:embed/>
                  <p:pic>
                    <p:nvPicPr>
                      <p:cNvPr id="0" name="Objektum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7020" y="3230563"/>
                        <a:ext cx="1801812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9816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Logaritmizálással:</a:t>
            </a:r>
          </a:p>
          <a:p>
            <a:pPr lvl="1"/>
            <a:r>
              <a:rPr lang="hu-HU" dirty="0" smtClean="0"/>
              <a:t>hatványkitevővel </a:t>
            </a:r>
            <a:r>
              <a:rPr lang="hu-HU" dirty="0"/>
              <a:t>(Y = a∙</a:t>
            </a:r>
            <a:r>
              <a:rPr lang="hu-HU" dirty="0" err="1"/>
              <a:t>X</a:t>
            </a:r>
            <a:r>
              <a:rPr lang="hu-HU" baseline="30000" dirty="0" err="1"/>
              <a:t>b</a:t>
            </a:r>
            <a:r>
              <a:rPr lang="hu-HU" dirty="0"/>
              <a:t>) </a:t>
            </a:r>
            <a:r>
              <a:rPr lang="hu-HU" dirty="0" smtClean="0"/>
              <a:t>felírható,</a:t>
            </a:r>
          </a:p>
          <a:p>
            <a:pPr lvl="1"/>
            <a:r>
              <a:rPr lang="hu-HU" dirty="0" smtClean="0"/>
              <a:t>exponenciális </a:t>
            </a:r>
            <a:r>
              <a:rPr lang="hu-HU" dirty="0"/>
              <a:t>(Y = a∙</a:t>
            </a:r>
            <a:r>
              <a:rPr lang="hu-HU" dirty="0" err="1"/>
              <a:t>b</a:t>
            </a:r>
            <a:r>
              <a:rPr lang="hu-HU" baseline="30000" dirty="0" err="1"/>
              <a:t>X</a:t>
            </a:r>
            <a:r>
              <a:rPr lang="hu-HU" dirty="0"/>
              <a:t>) regresszió </a:t>
            </a:r>
            <a:r>
              <a:rPr lang="hu-HU" dirty="0" smtClean="0"/>
              <a:t>függvény.</a:t>
            </a:r>
          </a:p>
          <a:p>
            <a:r>
              <a:rPr lang="hu-HU" dirty="0" smtClean="0"/>
              <a:t>Különböző függvényekkel transzformálva az eredeti változókat lineáris kapcsolat nyerhető.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Lineáris kapcsolatra visszavezethető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7466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u-HU" dirty="0"/>
              <a:t>Pt100 ellenállás-hőmérő esetén ismert néhány hőmérsékleti értékhez tartozó ellenállás érték</a:t>
            </a:r>
            <a:r>
              <a:rPr lang="hu-HU" dirty="0" smtClean="0"/>
              <a:t>.</a:t>
            </a:r>
          </a:p>
          <a:p>
            <a:pPr lvl="1"/>
            <a:r>
              <a:rPr lang="hu-HU" dirty="0" smtClean="0"/>
              <a:t>Határozzuk </a:t>
            </a:r>
            <a:r>
              <a:rPr lang="hu-HU" dirty="0"/>
              <a:t>meg a korrelációs együttható </a:t>
            </a:r>
            <a:r>
              <a:rPr lang="hu-HU" dirty="0" smtClean="0"/>
              <a:t>értékét!</a:t>
            </a:r>
          </a:p>
          <a:p>
            <a:pPr lvl="1"/>
            <a:r>
              <a:rPr lang="hu-HU" dirty="0" smtClean="0"/>
              <a:t>Ellenőrizzük </a:t>
            </a:r>
            <a:r>
              <a:rPr lang="hu-HU" dirty="0"/>
              <a:t>t-próbával 99%-os megbízhatósági szinten, hogy van-e lineáris kapcsolat a hőmérséklet és az ellenállás </a:t>
            </a:r>
            <a:r>
              <a:rPr lang="hu-HU" dirty="0" smtClean="0"/>
              <a:t>között!</a:t>
            </a:r>
          </a:p>
          <a:p>
            <a:pPr lvl="1"/>
            <a:r>
              <a:rPr lang="hu-HU" dirty="0" smtClean="0"/>
              <a:t>Ha </a:t>
            </a:r>
            <a:r>
              <a:rPr lang="hu-HU" dirty="0"/>
              <a:t>van kapcsolat, akkor határozzuk meg a lineáris regressziót leíró egyenletet és a determinációs </a:t>
            </a:r>
            <a:r>
              <a:rPr lang="hu-HU" dirty="0" smtClean="0"/>
              <a:t>értéket!</a:t>
            </a:r>
          </a:p>
          <a:p>
            <a:pPr lvl="1"/>
            <a:r>
              <a:rPr lang="hu-HU" dirty="0" smtClean="0"/>
              <a:t>Ábrázoljuk </a:t>
            </a:r>
            <a:r>
              <a:rPr lang="hu-HU" dirty="0"/>
              <a:t>az adatpontokat és a regressziós egyenest</a:t>
            </a:r>
            <a:r>
              <a:rPr lang="hu-HU" dirty="0" smtClean="0"/>
              <a:t>!</a:t>
            </a:r>
            <a:endParaRPr lang="en-GB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209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405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Prefixumok (bináris)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21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SI egységei, </a:t>
            </a:r>
            <a:r>
              <a:rPr lang="hu-HU" dirty="0" smtClean="0">
                <a:solidFill>
                  <a:schemeClr val="bg2"/>
                </a:solidFill>
              </a:rPr>
              <a:t>prefixumok</a:t>
            </a:r>
            <a:endParaRPr lang="en-GB" dirty="0">
              <a:solidFill>
                <a:schemeClr val="bg2"/>
              </a:solidFill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923623"/>
              </p:ext>
            </p:extLst>
          </p:nvPr>
        </p:nvGraphicFramePr>
        <p:xfrm>
          <a:off x="3120073" y="1556792"/>
          <a:ext cx="2903855" cy="3785616"/>
        </p:xfrm>
        <a:graphic>
          <a:graphicData uri="http://schemas.openxmlformats.org/drawingml/2006/table">
            <a:tbl>
              <a:tblPr firstRow="1" firstCol="1" bandRow="1"/>
              <a:tblGrid>
                <a:gridCol w="1537335"/>
                <a:gridCol w="830898"/>
                <a:gridCol w="53562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Szorzó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Név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Jel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hu-HU" sz="24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(1024</a:t>
                      </a:r>
                      <a:r>
                        <a:rPr lang="hu-HU" sz="24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kibi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hu-HU" sz="24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(1024</a:t>
                      </a:r>
                      <a:r>
                        <a:rPr lang="hu-HU" sz="24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mebi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hu-HU" sz="24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(1024</a:t>
                      </a:r>
                      <a:r>
                        <a:rPr lang="hu-HU" sz="24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gibi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Gi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hu-HU" sz="24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40</a:t>
                      </a: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(1024</a:t>
                      </a:r>
                      <a:r>
                        <a:rPr lang="hu-HU" sz="24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hu-HU" sz="2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tebi</a:t>
                      </a:r>
                      <a:endParaRPr lang="hu-H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50</a:t>
                      </a: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(1024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pebi</a:t>
                      </a:r>
                      <a:endParaRPr lang="hu-H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60</a:t>
                      </a: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(1024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exbi</a:t>
                      </a:r>
                      <a:endParaRPr lang="hu-H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70</a:t>
                      </a: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(1024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zebi</a:t>
                      </a:r>
                      <a:endParaRPr lang="hu-H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Zi</a:t>
                      </a:r>
                      <a:endParaRPr lang="hu-H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80</a:t>
                      </a: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(1024</a:t>
                      </a:r>
                      <a:r>
                        <a:rPr lang="hu-HU" sz="2400" baseline="300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hu-HU" sz="240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yobi</a:t>
                      </a:r>
                      <a:endParaRPr lang="hu-H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4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Yi</a:t>
                      </a:r>
                      <a:endParaRPr lang="hu-HU" sz="24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84758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rtalom helye 9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2109604"/>
              </p:ext>
            </p:extLst>
          </p:nvPr>
        </p:nvGraphicFramePr>
        <p:xfrm>
          <a:off x="237006" y="1988840"/>
          <a:ext cx="1617712" cy="3771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8856"/>
                <a:gridCol w="808856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2000" u="none" strike="noStrike" dirty="0" smtClean="0">
                          <a:effectLst/>
                        </a:rPr>
                        <a:t>t</a:t>
                      </a:r>
                      <a:r>
                        <a:rPr lang="en-GB" sz="2000" u="none" strike="noStrike" dirty="0" smtClean="0">
                          <a:effectLst/>
                        </a:rPr>
                        <a:t> </a:t>
                      </a:r>
                      <a:r>
                        <a:rPr lang="en-GB" sz="2000" u="none" strike="noStrike" dirty="0">
                          <a:effectLst/>
                        </a:rPr>
                        <a:t>[°C]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R [</a:t>
                      </a:r>
                      <a:r>
                        <a:rPr lang="el-GR" sz="2000" u="none" strike="noStrike" dirty="0">
                          <a:effectLst/>
                        </a:rPr>
                        <a:t>Ω]</a:t>
                      </a:r>
                      <a:endParaRPr lang="el-GR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100,00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103,90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20,00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107,79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30,00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111,67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40,00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115,54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50,00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119,40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60,00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123,24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70,00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127,08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80,00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130,90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90,00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134,71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100,00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138,51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r kiszámítása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210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588585"/>
              </p:ext>
            </p:extLst>
          </p:nvPr>
        </p:nvGraphicFramePr>
        <p:xfrm>
          <a:off x="3013075" y="1557338"/>
          <a:ext cx="4978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5" name="Equation" r:id="rId4" imgW="2489040" imgH="431640" progId="Equation.3">
                  <p:embed/>
                </p:oleObj>
              </mc:Choice>
              <mc:Fallback>
                <p:oleObj name="Equation" r:id="rId4" imgW="2489040" imgH="431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3075" y="1557338"/>
                        <a:ext cx="49784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718928"/>
              </p:ext>
            </p:extLst>
          </p:nvPr>
        </p:nvGraphicFramePr>
        <p:xfrm>
          <a:off x="2267744" y="2564904"/>
          <a:ext cx="64516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6" name="Equation" r:id="rId6" imgW="3225600" imgH="431640" progId="Equation.3">
                  <p:embed/>
                </p:oleObj>
              </mc:Choice>
              <mc:Fallback>
                <p:oleObj name="Equation" r:id="rId6" imgW="3225600" imgH="431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2564904"/>
                        <a:ext cx="64516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836167"/>
              </p:ext>
            </p:extLst>
          </p:nvPr>
        </p:nvGraphicFramePr>
        <p:xfrm>
          <a:off x="2051720" y="3573016"/>
          <a:ext cx="6877050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" name="Equation" r:id="rId8" imgW="4584600" imgH="1587240" progId="Equation.3">
                  <p:embed/>
                </p:oleObj>
              </mc:Choice>
              <mc:Fallback>
                <p:oleObj name="Equation" r:id="rId8" imgW="4584600" imgH="15872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3573016"/>
                        <a:ext cx="6877050" cy="238125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03781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t kiszámítása:</a:t>
            </a:r>
          </a:p>
          <a:p>
            <a:endParaRPr lang="hu-HU" dirty="0"/>
          </a:p>
          <a:p>
            <a:pPr>
              <a:spcBef>
                <a:spcPts val="2400"/>
              </a:spcBef>
            </a:pPr>
            <a:r>
              <a:rPr lang="hu-HU" dirty="0" smtClean="0"/>
              <a:t>t</a:t>
            </a:r>
            <a:r>
              <a:rPr lang="hu-HU" baseline="-25000" dirty="0" smtClean="0"/>
              <a:t>n-2</a:t>
            </a:r>
            <a:r>
              <a:rPr lang="hu-HU" dirty="0" smtClean="0"/>
              <a:t> meghatározása táblázatból:</a:t>
            </a:r>
          </a:p>
          <a:p>
            <a:pPr lvl="1"/>
            <a:r>
              <a:rPr lang="hu-HU" dirty="0" smtClean="0"/>
              <a:t>szabadsági fok: n-2 = 11-2 = 9,</a:t>
            </a:r>
          </a:p>
          <a:p>
            <a:pPr lvl="1"/>
            <a:r>
              <a:rPr lang="hu-HU" dirty="0" smtClean="0"/>
              <a:t>megbízhatósági szint: 99%,</a:t>
            </a:r>
          </a:p>
          <a:p>
            <a:pPr lvl="1"/>
            <a:r>
              <a:rPr lang="hu-HU" dirty="0" smtClean="0"/>
              <a:t>t</a:t>
            </a:r>
            <a:r>
              <a:rPr lang="hu-HU" baseline="-25000" dirty="0" smtClean="0"/>
              <a:t>n-2</a:t>
            </a:r>
            <a:r>
              <a:rPr lang="hu-HU" dirty="0" smtClean="0"/>
              <a:t> = 3,250.</a:t>
            </a:r>
          </a:p>
          <a:p>
            <a:r>
              <a:rPr lang="hu-HU" dirty="0" smtClean="0"/>
              <a:t>Van lineáris kapcsolat (3,250 &lt; 707,102).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t-próba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211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156823"/>
              </p:ext>
            </p:extLst>
          </p:nvPr>
        </p:nvGraphicFramePr>
        <p:xfrm>
          <a:off x="3175000" y="1570038"/>
          <a:ext cx="4953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3" name="Equation" r:id="rId4" imgW="2476440" imgH="647640" progId="Equation.3">
                  <p:embed/>
                </p:oleObj>
              </mc:Choice>
              <mc:Fallback>
                <p:oleObj name="Equation" r:id="rId4" imgW="2476440" imgH="647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0" y="1570038"/>
                        <a:ext cx="4953000" cy="1295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églalap 8">
            <a:hlinkClick r:id="rId6" action="ppaction://hlinkfile"/>
          </p:cNvPr>
          <p:cNvSpPr/>
          <p:nvPr/>
        </p:nvSpPr>
        <p:spPr>
          <a:xfrm>
            <a:off x="3059832" y="4595682"/>
            <a:ext cx="266429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Táblázat megnyitása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3489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Regressziós egyenes egyenlete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212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982163"/>
              </p:ext>
            </p:extLst>
          </p:nvPr>
        </p:nvGraphicFramePr>
        <p:xfrm>
          <a:off x="2451100" y="1557338"/>
          <a:ext cx="4241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4" name="Equation" r:id="rId4" imgW="2120760" imgH="431640" progId="Equation.3">
                  <p:embed/>
                </p:oleObj>
              </mc:Choice>
              <mc:Fallback>
                <p:oleObj name="Equation" r:id="rId4" imgW="2120760" imgH="431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1557338"/>
                        <a:ext cx="42418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864707"/>
              </p:ext>
            </p:extLst>
          </p:nvPr>
        </p:nvGraphicFramePr>
        <p:xfrm>
          <a:off x="1714500" y="2565400"/>
          <a:ext cx="57150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5" name="Equation" r:id="rId6" imgW="2857320" imgH="431640" progId="Equation.3">
                  <p:embed/>
                </p:oleObj>
              </mc:Choice>
              <mc:Fallback>
                <p:oleObj name="Equation" r:id="rId6" imgW="2857320" imgH="4316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2565400"/>
                        <a:ext cx="57150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1" name="Objektum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461288"/>
              </p:ext>
            </p:extLst>
          </p:nvPr>
        </p:nvGraphicFramePr>
        <p:xfrm>
          <a:off x="2006600" y="3573463"/>
          <a:ext cx="5130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6" name="Equation" r:id="rId8" imgW="2565360" imgH="431640" progId="Equation.3">
                  <p:embed/>
                </p:oleObj>
              </mc:Choice>
              <mc:Fallback>
                <p:oleObj name="Equation" r:id="rId8" imgW="2565360" imgH="4316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3573463"/>
                        <a:ext cx="51308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27084"/>
              </p:ext>
            </p:extLst>
          </p:nvPr>
        </p:nvGraphicFramePr>
        <p:xfrm>
          <a:off x="812800" y="4581525"/>
          <a:ext cx="7518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7" name="Equation" r:id="rId10" imgW="3759120" imgH="431640" progId="Equation.3">
                  <p:embed/>
                </p:oleObj>
              </mc:Choice>
              <mc:Fallback>
                <p:oleObj name="Equation" r:id="rId10" imgW="3759120" imgH="431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4581525"/>
                        <a:ext cx="75184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7751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hu-HU" dirty="0" smtClean="0"/>
          </a:p>
          <a:p>
            <a:endParaRPr lang="hu-HU" dirty="0"/>
          </a:p>
          <a:p>
            <a:endParaRPr lang="hu-HU" dirty="0" smtClean="0"/>
          </a:p>
          <a:p>
            <a:endParaRPr lang="hu-HU" dirty="0"/>
          </a:p>
          <a:p>
            <a:pPr>
              <a:spcBef>
                <a:spcPts val="2400"/>
              </a:spcBef>
            </a:pPr>
            <a:r>
              <a:rPr lang="hu-HU" dirty="0" smtClean="0"/>
              <a:t>Az </a:t>
            </a:r>
            <a:r>
              <a:rPr lang="hu-HU" dirty="0"/>
              <a:t>egyenes egyenlete: y = </a:t>
            </a:r>
            <a:r>
              <a:rPr lang="hu-HU" dirty="0" smtClean="0"/>
              <a:t>0,3851∙x+100,0836.</a:t>
            </a:r>
          </a:p>
          <a:p>
            <a:r>
              <a:rPr lang="hu-HU" dirty="0"/>
              <a:t>A determináció </a:t>
            </a:r>
            <a:r>
              <a:rPr lang="hu-HU" dirty="0" smtClean="0"/>
              <a:t>értéke: </a:t>
            </a:r>
            <a:r>
              <a:rPr lang="hu-HU" dirty="0"/>
              <a:t>r</a:t>
            </a:r>
            <a:r>
              <a:rPr lang="hu-HU" baseline="30000" dirty="0"/>
              <a:t>2 </a:t>
            </a:r>
            <a:r>
              <a:rPr lang="hu-HU" dirty="0"/>
              <a:t>= </a:t>
            </a:r>
            <a:r>
              <a:rPr lang="hu-HU" dirty="0" smtClean="0"/>
              <a:t>0,999982:</a:t>
            </a:r>
          </a:p>
          <a:p>
            <a:pPr lvl="1"/>
            <a:r>
              <a:rPr lang="hu-HU" dirty="0"/>
              <a:t>gyakorlatilag 100%-ban a hőmérséklet értékével magyarázható az </a:t>
            </a:r>
            <a:r>
              <a:rPr lang="hu-HU" dirty="0" smtClean="0"/>
              <a:t>ellenállás.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Regressziós egyenes egyenlete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213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587370"/>
              </p:ext>
            </p:extLst>
          </p:nvPr>
        </p:nvGraphicFramePr>
        <p:xfrm>
          <a:off x="876300" y="1557338"/>
          <a:ext cx="73914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61" name="Equation" r:id="rId4" imgW="3695700" imgH="762000" progId="Equation.3">
                  <p:embed/>
                </p:oleObj>
              </mc:Choice>
              <mc:Fallback>
                <p:oleObj name="Equation" r:id="rId4" imgW="3695700" imgH="762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1557338"/>
                        <a:ext cx="7391400" cy="1524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89931"/>
              </p:ext>
            </p:extLst>
          </p:nvPr>
        </p:nvGraphicFramePr>
        <p:xfrm>
          <a:off x="558800" y="3212976"/>
          <a:ext cx="8026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62" name="Equation" r:id="rId6" imgW="4013200" imgH="393700" progId="Equation.3">
                  <p:embed/>
                </p:oleObj>
              </mc:Choice>
              <mc:Fallback>
                <p:oleObj name="Equation" r:id="rId6" imgW="40132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3212976"/>
                        <a:ext cx="80264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87504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Ábrázolás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214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Kapcsolatvizsgálat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3" name="Rectangle 1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581258"/>
              </p:ext>
            </p:extLst>
          </p:nvPr>
        </p:nvGraphicFramePr>
        <p:xfrm>
          <a:off x="1072636" y="1484313"/>
          <a:ext cx="7002462" cy="368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75" name="Munkalap" r:id="rId4" imgW="4667278" imgH="2457475" progId="Excel.Sheet.12">
                  <p:embed/>
                </p:oleObj>
              </mc:Choice>
              <mc:Fallback>
                <p:oleObj name="Munkalap" r:id="rId4" imgW="4667278" imgH="2457475" progId="Excel.Sheet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2636" y="1484313"/>
                        <a:ext cx="7002462" cy="3686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769518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Mérési jegyzőkönyv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14.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179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Okmány, mely a </a:t>
            </a:r>
            <a:r>
              <a:rPr lang="hu-HU" dirty="0"/>
              <a:t>mérés eredményeit foglalja össze a mérés valamennyi </a:t>
            </a:r>
            <a:r>
              <a:rPr lang="hu-HU" dirty="0" smtClean="0"/>
              <a:t>körülményének, feltételének, eszközének, stb. rögzítésével.</a:t>
            </a:r>
            <a:endParaRPr lang="hu-HU" dirty="0"/>
          </a:p>
          <a:p>
            <a:r>
              <a:rPr lang="hu-HU" dirty="0" smtClean="0"/>
              <a:t>Elvárás, hogy a mérés eredménye és az abból levonható következtetés hozzá nem értő számára is kiolvasható, egyértelmű legyen.</a:t>
            </a:r>
          </a:p>
          <a:p>
            <a:r>
              <a:rPr lang="hu-HU" dirty="0" smtClean="0"/>
              <a:t>Segítségével a </a:t>
            </a:r>
            <a:r>
              <a:rPr lang="hu-HU" dirty="0"/>
              <a:t>mérés ellenőrizhetővé és reprodukálhatóvá </a:t>
            </a:r>
            <a:r>
              <a:rPr lang="hu-HU" dirty="0" smtClean="0"/>
              <a:t>válik.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Mérési jegyzőkönyv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216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Fejezet elejére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rgbClr val="4D3300"/>
                </a:solidFill>
              </a:rPr>
              <a:t>Mérési jegyzőkönyv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327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Felépítése</a:t>
            </a:r>
            <a:r>
              <a:rPr lang="hu-HU" dirty="0"/>
              <a:t>:</a:t>
            </a:r>
          </a:p>
          <a:p>
            <a:pPr lvl="1"/>
            <a:r>
              <a:rPr lang="hu-HU" dirty="0"/>
              <a:t>mérést végzők </a:t>
            </a:r>
            <a:r>
              <a:rPr lang="hu-HU" dirty="0" smtClean="0"/>
              <a:t>névsora,</a:t>
            </a:r>
          </a:p>
          <a:p>
            <a:pPr lvl="1"/>
            <a:r>
              <a:rPr lang="hu-HU" dirty="0" smtClean="0"/>
              <a:t>képzés </a:t>
            </a:r>
            <a:r>
              <a:rPr lang="hu-HU" dirty="0"/>
              <a:t>adatai,</a:t>
            </a:r>
          </a:p>
          <a:p>
            <a:pPr lvl="1"/>
            <a:r>
              <a:rPr lang="hu-HU" dirty="0"/>
              <a:t>mérés </a:t>
            </a:r>
            <a:r>
              <a:rPr lang="hu-HU" dirty="0" smtClean="0"/>
              <a:t>tárgya,</a:t>
            </a:r>
          </a:p>
          <a:p>
            <a:pPr lvl="1"/>
            <a:r>
              <a:rPr lang="hu-HU" dirty="0" smtClean="0"/>
              <a:t>mérés száma</a:t>
            </a:r>
            <a:r>
              <a:rPr lang="hu-HU" dirty="0"/>
              <a:t>, </a:t>
            </a:r>
            <a:endParaRPr lang="hu-HU" dirty="0" smtClean="0"/>
          </a:p>
          <a:p>
            <a:pPr lvl="1"/>
            <a:r>
              <a:rPr lang="hu-HU" dirty="0" smtClean="0"/>
              <a:t>mérés kelte</a:t>
            </a:r>
            <a:r>
              <a:rPr lang="hu-HU" dirty="0"/>
              <a:t>, </a:t>
            </a:r>
            <a:endParaRPr lang="hu-HU" dirty="0" smtClean="0"/>
          </a:p>
          <a:p>
            <a:pPr lvl="1"/>
            <a:r>
              <a:rPr lang="hu-HU" dirty="0" smtClean="0"/>
              <a:t>mérés helyszíne</a:t>
            </a:r>
            <a:r>
              <a:rPr lang="hu-HU" dirty="0"/>
              <a:t>, </a:t>
            </a:r>
            <a:endParaRPr lang="hu-HU" dirty="0" smtClean="0"/>
          </a:p>
          <a:p>
            <a:pPr lvl="1"/>
            <a:r>
              <a:rPr lang="hu-HU" dirty="0" smtClean="0"/>
              <a:t>mérés vezetője.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Címoldal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217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Fejezet elejére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rgbClr val="4D3300"/>
                </a:solidFill>
              </a:rPr>
              <a:t>Mérési jegyzőkönyv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7" name="Téglalap 6">
            <a:hlinkClick r:id="rId3" action="ppaction://hlinkfile"/>
          </p:cNvPr>
          <p:cNvSpPr/>
          <p:nvPr/>
        </p:nvSpPr>
        <p:spPr>
          <a:xfrm>
            <a:off x="6084168" y="5613077"/>
            <a:ext cx="266429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Címoldal minta 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9209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04536"/>
          </a:xfrm>
        </p:spPr>
        <p:txBody>
          <a:bodyPr>
            <a:normAutofit/>
          </a:bodyPr>
          <a:lstStyle/>
          <a:p>
            <a:r>
              <a:rPr lang="hu-HU" dirty="0" smtClean="0"/>
              <a:t>Felépítése</a:t>
            </a:r>
            <a:r>
              <a:rPr lang="hu-HU" dirty="0"/>
              <a:t>:</a:t>
            </a:r>
          </a:p>
          <a:p>
            <a:pPr lvl="1"/>
            <a:r>
              <a:rPr lang="hu-HU" dirty="0"/>
              <a:t>mérés célja,</a:t>
            </a:r>
          </a:p>
          <a:p>
            <a:pPr lvl="1"/>
            <a:r>
              <a:rPr lang="hu-HU" dirty="0"/>
              <a:t>mérés rövid elméleti alátámasztása,</a:t>
            </a:r>
          </a:p>
          <a:p>
            <a:pPr lvl="1"/>
            <a:r>
              <a:rPr lang="hu-HU" dirty="0"/>
              <a:t>mérés menete, </a:t>
            </a:r>
          </a:p>
          <a:p>
            <a:pPr lvl="1"/>
            <a:r>
              <a:rPr lang="hu-HU" dirty="0"/>
              <a:t>kapcsolási vázlat(ok), összeállítási rajz(ok), </a:t>
            </a:r>
            <a:r>
              <a:rPr lang="hu-HU" dirty="0" smtClean="0"/>
              <a:t>beren-dezés(</a:t>
            </a:r>
            <a:r>
              <a:rPr lang="hu-HU" dirty="0" err="1" smtClean="0"/>
              <a:t>ek</a:t>
            </a:r>
            <a:r>
              <a:rPr lang="hu-HU" dirty="0"/>
              <a:t>) ábrája szabványos szimbólumokkal, </a:t>
            </a:r>
          </a:p>
          <a:p>
            <a:pPr lvl="1"/>
            <a:r>
              <a:rPr lang="hu-HU" dirty="0"/>
              <a:t>működési leírás(ok), </a:t>
            </a:r>
            <a:endParaRPr lang="hu-HU" dirty="0" smtClean="0"/>
          </a:p>
          <a:p>
            <a:pPr lvl="1"/>
            <a:r>
              <a:rPr lang="hu-HU" dirty="0"/>
              <a:t>alkalmazott összefüggés(</a:t>
            </a:r>
            <a:r>
              <a:rPr lang="hu-HU" dirty="0" err="1"/>
              <a:t>ek</a:t>
            </a:r>
            <a:r>
              <a:rPr lang="hu-HU" dirty="0"/>
              <a:t>), számítás(ok), behelyettesítés(</a:t>
            </a:r>
            <a:r>
              <a:rPr lang="hu-HU" dirty="0" err="1"/>
              <a:t>ek</a:t>
            </a:r>
            <a:r>
              <a:rPr lang="hu-HU" dirty="0"/>
              <a:t>),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Tartalmi rész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218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Fejezet elejére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rgbClr val="4D3300"/>
                </a:solidFill>
              </a:rPr>
              <a:t>Mérési jegyzőkönyv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68074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/>
              <a:t>mérési és számítási eredmények táblázatos összefoglalása,</a:t>
            </a:r>
          </a:p>
          <a:p>
            <a:pPr lvl="1"/>
            <a:r>
              <a:rPr lang="hu-HU" dirty="0"/>
              <a:t>mérési eredmények ábrázolása,</a:t>
            </a:r>
          </a:p>
          <a:p>
            <a:pPr lvl="1"/>
            <a:r>
              <a:rPr lang="hu-HU" dirty="0"/>
              <a:t>mérés értékelése, tapasztalatai,</a:t>
            </a:r>
          </a:p>
          <a:p>
            <a:pPr lvl="1"/>
            <a:r>
              <a:rPr lang="hu-HU" dirty="0"/>
              <a:t>mérés tartozékainak megnevezése, jellemzői, azonosítója,</a:t>
            </a:r>
          </a:p>
          <a:p>
            <a:pPr lvl="1"/>
            <a:r>
              <a:rPr lang="hu-HU" dirty="0"/>
              <a:t>mérés körülményei,</a:t>
            </a:r>
          </a:p>
          <a:p>
            <a:pPr lvl="1"/>
            <a:r>
              <a:rPr lang="hu-HU" dirty="0"/>
              <a:t>melléklet(</a:t>
            </a:r>
            <a:r>
              <a:rPr lang="hu-HU" dirty="0" err="1"/>
              <a:t>ek</a:t>
            </a:r>
            <a:r>
              <a:rPr lang="hu-HU" dirty="0"/>
              <a:t>) megnevezése,</a:t>
            </a:r>
          </a:p>
          <a:p>
            <a:pPr lvl="1"/>
            <a:r>
              <a:rPr lang="hu-HU" dirty="0"/>
              <a:t>aláírások.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Tartalmi rész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219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Fejezet elejére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rgbClr val="4D3300"/>
                </a:solidFill>
              </a:rPr>
              <a:t>Mérési jegyzőkönyv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3802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611384"/>
            <a:ext cx="8229600" cy="4680520"/>
          </a:xfrm>
        </p:spPr>
        <p:txBody>
          <a:bodyPr>
            <a:normAutofit/>
          </a:bodyPr>
          <a:lstStyle/>
          <a:p>
            <a:pPr lvl="0"/>
            <a:r>
              <a:rPr lang="hu-HU" dirty="0" smtClean="0"/>
              <a:t>Példák:</a:t>
            </a:r>
          </a:p>
          <a:p>
            <a:pPr lvl="1"/>
            <a:r>
              <a:rPr lang="hu-HU" dirty="0" smtClean="0"/>
              <a:t>10 </a:t>
            </a:r>
            <a:r>
              <a:rPr lang="hu-HU" dirty="0"/>
              <a:t>mA = 10∙10</a:t>
            </a:r>
            <a:r>
              <a:rPr lang="hu-HU" baseline="30000" dirty="0"/>
              <a:t>-3</a:t>
            </a:r>
            <a:r>
              <a:rPr lang="hu-HU" dirty="0"/>
              <a:t> A = 0,01 </a:t>
            </a:r>
            <a:r>
              <a:rPr lang="hu-HU" dirty="0" smtClean="0"/>
              <a:t>A.</a:t>
            </a:r>
            <a:endParaRPr lang="hu-HU" dirty="0"/>
          </a:p>
          <a:p>
            <a:pPr lvl="1"/>
            <a:r>
              <a:rPr lang="hu-HU" dirty="0"/>
              <a:t>6 MW = 6∙10</a:t>
            </a:r>
            <a:r>
              <a:rPr lang="hu-HU" baseline="30000" dirty="0"/>
              <a:t>6</a:t>
            </a:r>
            <a:r>
              <a:rPr lang="hu-HU" dirty="0"/>
              <a:t> W = 6 000 </a:t>
            </a:r>
            <a:r>
              <a:rPr lang="hu-HU" dirty="0" err="1"/>
              <a:t>000</a:t>
            </a:r>
            <a:r>
              <a:rPr lang="hu-HU" dirty="0"/>
              <a:t> </a:t>
            </a:r>
            <a:r>
              <a:rPr lang="hu-HU" dirty="0" smtClean="0"/>
              <a:t>W.</a:t>
            </a:r>
            <a:endParaRPr lang="hu-HU" dirty="0"/>
          </a:p>
          <a:p>
            <a:pPr lvl="1"/>
            <a:r>
              <a:rPr lang="hu-HU" dirty="0" smtClean="0"/>
              <a:t>Mekkora a P, ha </a:t>
            </a:r>
            <a:r>
              <a:rPr lang="hu-HU" dirty="0"/>
              <a:t>U = 100 </a:t>
            </a:r>
            <a:r>
              <a:rPr lang="hu-HU" dirty="0" err="1"/>
              <a:t>mV</a:t>
            </a:r>
            <a:r>
              <a:rPr lang="hu-HU" dirty="0"/>
              <a:t> és I = 3 </a:t>
            </a:r>
            <a:r>
              <a:rPr lang="hu-HU" dirty="0" smtClean="0"/>
              <a:t>mA? </a:t>
            </a:r>
          </a:p>
          <a:p>
            <a:pPr marL="741600" lvl="1" indent="0">
              <a:buNone/>
            </a:pPr>
            <a:r>
              <a:rPr lang="hu-HU" dirty="0" smtClean="0"/>
              <a:t>P </a:t>
            </a:r>
            <a:r>
              <a:rPr lang="hu-HU" dirty="0"/>
              <a:t>= U∙I = </a:t>
            </a:r>
            <a:r>
              <a:rPr lang="hu-HU" dirty="0" smtClean="0"/>
              <a:t>100 </a:t>
            </a:r>
            <a:r>
              <a:rPr lang="hu-HU" dirty="0" err="1" smtClean="0"/>
              <a:t>mV</a:t>
            </a:r>
            <a:r>
              <a:rPr lang="hu-HU" dirty="0"/>
              <a:t>∙3 mA= 100∙10</a:t>
            </a:r>
            <a:r>
              <a:rPr lang="hu-HU" baseline="30000" dirty="0"/>
              <a:t>-3</a:t>
            </a:r>
            <a:r>
              <a:rPr lang="hu-HU" dirty="0"/>
              <a:t> V∙3∙10</a:t>
            </a:r>
            <a:r>
              <a:rPr lang="hu-HU" baseline="30000" dirty="0"/>
              <a:t>-3</a:t>
            </a:r>
            <a:r>
              <a:rPr lang="hu-HU" dirty="0"/>
              <a:t> A </a:t>
            </a:r>
            <a:r>
              <a:rPr lang="hu-HU" dirty="0" smtClean="0"/>
              <a:t>=</a:t>
            </a:r>
          </a:p>
          <a:p>
            <a:pPr marL="741600" lvl="1" indent="0">
              <a:buNone/>
            </a:pPr>
            <a:r>
              <a:rPr lang="hu-HU" dirty="0" smtClean="0"/>
              <a:t>= 300</a:t>
            </a:r>
            <a:r>
              <a:rPr lang="hu-HU" dirty="0"/>
              <a:t>∙10</a:t>
            </a:r>
            <a:r>
              <a:rPr lang="hu-HU" baseline="30000" dirty="0"/>
              <a:t>-6</a:t>
            </a:r>
            <a:r>
              <a:rPr lang="hu-HU" dirty="0"/>
              <a:t> V∙A = 300∙10</a:t>
            </a:r>
            <a:r>
              <a:rPr lang="hu-HU" baseline="30000" dirty="0"/>
              <a:t>-6</a:t>
            </a:r>
            <a:r>
              <a:rPr lang="hu-HU" dirty="0"/>
              <a:t> W = 300 </a:t>
            </a:r>
            <a:r>
              <a:rPr lang="hu-HU" dirty="0" err="1"/>
              <a:t>µW</a:t>
            </a:r>
            <a:r>
              <a:rPr lang="hu-HU" dirty="0"/>
              <a:t> </a:t>
            </a:r>
            <a:r>
              <a:rPr lang="hu-HU" dirty="0" smtClean="0"/>
              <a:t>= </a:t>
            </a:r>
            <a:r>
              <a:rPr lang="hu-HU" dirty="0"/>
              <a:t>0,3 </a:t>
            </a:r>
            <a:r>
              <a:rPr lang="hu-HU" dirty="0" err="1" smtClean="0"/>
              <a:t>mW</a:t>
            </a:r>
            <a:r>
              <a:rPr lang="hu-HU" dirty="0" smtClean="0"/>
              <a:t>.</a:t>
            </a:r>
            <a:endParaRPr lang="hu-HU" dirty="0"/>
          </a:p>
          <a:p>
            <a:r>
              <a:rPr lang="hu-HU" dirty="0" smtClean="0"/>
              <a:t>A </a:t>
            </a:r>
            <a:r>
              <a:rPr lang="hu-HU" dirty="0"/>
              <a:t>prefixumokat tilos többszörösen </a:t>
            </a:r>
            <a:r>
              <a:rPr lang="hu-HU" dirty="0" smtClean="0"/>
              <a:t>használni:</a:t>
            </a:r>
          </a:p>
          <a:p>
            <a:pPr lvl="1"/>
            <a:r>
              <a:rPr lang="hu-HU" dirty="0" smtClean="0"/>
              <a:t>3 </a:t>
            </a:r>
            <a:r>
              <a:rPr lang="hu-HU" dirty="0" err="1"/>
              <a:t>µkg</a:t>
            </a:r>
            <a:r>
              <a:rPr lang="hu-HU" dirty="0"/>
              <a:t> = </a:t>
            </a:r>
            <a:r>
              <a:rPr lang="hu-HU" dirty="0" err="1"/>
              <a:t>3</a:t>
            </a:r>
            <a:r>
              <a:rPr lang="hu-HU" dirty="0"/>
              <a:t>∙10</a:t>
            </a:r>
            <a:r>
              <a:rPr lang="hu-HU" baseline="30000" dirty="0"/>
              <a:t>-6</a:t>
            </a:r>
            <a:r>
              <a:rPr lang="hu-HU" dirty="0"/>
              <a:t>∙10</a:t>
            </a:r>
            <a:r>
              <a:rPr lang="hu-HU" baseline="30000" dirty="0"/>
              <a:t>3</a:t>
            </a:r>
            <a:r>
              <a:rPr lang="hu-HU" dirty="0"/>
              <a:t> g = 3∙10</a:t>
            </a:r>
            <a:r>
              <a:rPr lang="hu-HU" baseline="30000" dirty="0"/>
              <a:t>-3</a:t>
            </a:r>
            <a:r>
              <a:rPr lang="hu-HU" dirty="0"/>
              <a:t> g = 3 mg.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</a:t>
            </a:r>
            <a:r>
              <a:rPr lang="hu-HU" dirty="0" smtClean="0"/>
              <a:t>refixumok használata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SI egységei, </a:t>
            </a:r>
            <a:r>
              <a:rPr lang="hu-HU" dirty="0" smtClean="0">
                <a:solidFill>
                  <a:schemeClr val="bg2"/>
                </a:solidFill>
              </a:rPr>
              <a:t>prefixumok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758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Autofit/>
          </a:bodyPr>
          <a:lstStyle/>
          <a:p>
            <a:pPr lvl="0"/>
            <a:r>
              <a:rPr lang="hu-HU" sz="2400" dirty="0"/>
              <a:t>Bogár I. (szerk.): Gépipari villamos mérések és műszerek, Bánki Donát Gépipari Műszaki Főiskola, Budapest, 1983</a:t>
            </a:r>
          </a:p>
          <a:p>
            <a:pPr lvl="0"/>
            <a:r>
              <a:rPr lang="hu-HU" sz="2400" dirty="0"/>
              <a:t>Csáki F., Bars R.: Automatika, Tankönyvkiadó, Budapest, 1974</a:t>
            </a:r>
          </a:p>
          <a:p>
            <a:pPr lvl="0"/>
            <a:r>
              <a:rPr lang="hu-HU" sz="2400" dirty="0" err="1"/>
              <a:t>Csubák</a:t>
            </a:r>
            <a:r>
              <a:rPr lang="hu-HU" sz="2400" dirty="0"/>
              <a:t> T.: Folyamatszabályozás, Budapesti Műszaki és Gazdaságtudományi Egyetem Villamosmérnöki és Informatikai Kar, Budapest, 2013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sz="2400" u="sng" dirty="0">
                <a:hlinkClick r:id="rId2"/>
              </a:rPr>
              <a:t>http://</a:t>
            </a:r>
            <a:r>
              <a:rPr lang="hu-HU" sz="2400" u="sng" dirty="0" smtClean="0">
                <a:hlinkClick r:id="rId2"/>
              </a:rPr>
              <a:t>sirkan.iit.bme.hu/dokeos/courses/BMEVIIIM179/document/CSUB%C1K/2_szenzorok_jellemzoi.pdf?cidReq=BMEVIIIM179</a:t>
            </a:r>
            <a:r>
              <a:rPr lang="hu-HU" sz="2400" dirty="0"/>
              <a:t> </a:t>
            </a:r>
            <a:r>
              <a:rPr lang="hu-HU" sz="2400" dirty="0" smtClean="0"/>
              <a:t>(2014</a:t>
            </a:r>
            <a:r>
              <a:rPr lang="hu-HU" sz="2400" dirty="0"/>
              <a:t>. 01. 11.)</a:t>
            </a:r>
          </a:p>
          <a:p>
            <a:pPr lvl="0"/>
            <a:r>
              <a:rPr lang="hu-HU" sz="2400" dirty="0"/>
              <a:t>Fekete A. (szerk.): Méréstechnika és automatizálás az élelmiszergazdaságban, Mezőgazdasági Szaktudás Kiadó, Budapest, </a:t>
            </a:r>
            <a:r>
              <a:rPr lang="hu-HU" sz="2400" dirty="0" smtClean="0"/>
              <a:t>1996</a:t>
            </a:r>
            <a:endParaRPr lang="hu-HU" sz="2400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Irodalomjegyzék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220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Fejezet elejére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Irodalomjegyzék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7709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Autofit/>
          </a:bodyPr>
          <a:lstStyle/>
          <a:p>
            <a:pPr lvl="0"/>
            <a:r>
              <a:rPr lang="hu-HU" sz="2400" dirty="0" err="1" smtClean="0"/>
              <a:t>Galla</a:t>
            </a:r>
            <a:r>
              <a:rPr lang="hu-HU" sz="2400" dirty="0" smtClean="0"/>
              <a:t> </a:t>
            </a:r>
            <a:r>
              <a:rPr lang="hu-HU" sz="2400" dirty="0"/>
              <a:t>J.: Méréstechnika, Óbudai Egyetem Bánki Donát Gépész és Biztonságtechnikai Mérnöki Kar, Budapest, 2013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sz="2400" u="sng" dirty="0">
                <a:hlinkClick r:id="rId2"/>
              </a:rPr>
              <a:t>http://www.bgk.uni-obuda.hu/ggyt/targyak/seged/bagmt14nnb/ea1.pdf</a:t>
            </a:r>
            <a:r>
              <a:rPr lang="hu-HU" sz="2400" dirty="0"/>
              <a:t> (2014. 01. 11.)</a:t>
            </a:r>
          </a:p>
          <a:p>
            <a:pPr lvl="0"/>
            <a:r>
              <a:rPr lang="hu-HU" sz="2400" dirty="0"/>
              <a:t>Gellérthegyi J., Baka K.: Méréstechnika I/1, Műszaki Könyvkiadó, Budapest, 1991</a:t>
            </a:r>
          </a:p>
          <a:p>
            <a:pPr lvl="0"/>
            <a:r>
              <a:rPr lang="hu-HU" sz="2400" dirty="0"/>
              <a:t>Gergely I.: Méréstechnikai alapismeretek, Műszaki Kiadó, Budapest, 2011</a:t>
            </a:r>
          </a:p>
          <a:p>
            <a:pPr lvl="0"/>
            <a:r>
              <a:rPr lang="hu-HU" sz="2400" dirty="0"/>
              <a:t>Gerzson M.: Méréselmélet, </a:t>
            </a:r>
            <a:r>
              <a:rPr lang="hu-HU" sz="2400" dirty="0" err="1"/>
              <a:t>Typotex</a:t>
            </a:r>
            <a:r>
              <a:rPr lang="hu-HU" sz="2400" dirty="0"/>
              <a:t> Kiadó, Budapest, 2011</a:t>
            </a:r>
          </a:p>
          <a:p>
            <a:pPr lvl="0"/>
            <a:r>
              <a:rPr lang="hu-HU" sz="2400" dirty="0"/>
              <a:t>Horváth E. (szerk.): Méréstechnika, Óbudai Egyetem Kandó Kálmán Villamosmérnöki Kar, Budapest, </a:t>
            </a:r>
            <a:r>
              <a:rPr lang="hu-HU" sz="2400" dirty="0" smtClean="0"/>
              <a:t>2010</a:t>
            </a:r>
            <a:endParaRPr lang="hu-HU" sz="2400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Irodalomjegyzék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221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Fejezet elejére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Irodalomjegyzék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0567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Autofit/>
          </a:bodyPr>
          <a:lstStyle/>
          <a:p>
            <a:pPr lvl="0"/>
            <a:r>
              <a:rPr lang="hu-HU" sz="2400" dirty="0" err="1" smtClean="0"/>
              <a:t>Hsu</a:t>
            </a:r>
            <a:r>
              <a:rPr lang="hu-HU" sz="2400" dirty="0" smtClean="0"/>
              <a:t> T-R.: </a:t>
            </a:r>
            <a:r>
              <a:rPr lang="hu-HU" sz="2400" dirty="0" err="1" smtClean="0"/>
              <a:t>Application</a:t>
            </a:r>
            <a:r>
              <a:rPr lang="hu-HU" sz="2400" dirty="0" smtClean="0"/>
              <a:t> of </a:t>
            </a:r>
            <a:r>
              <a:rPr lang="hu-HU" sz="2400" dirty="0" err="1" smtClean="0"/>
              <a:t>Second</a:t>
            </a:r>
            <a:r>
              <a:rPr lang="hu-HU" sz="2400" dirty="0" smtClean="0"/>
              <a:t> </a:t>
            </a:r>
            <a:r>
              <a:rPr lang="hu-HU" sz="2400" dirty="0" err="1" smtClean="0"/>
              <a:t>Order</a:t>
            </a:r>
            <a:r>
              <a:rPr lang="hu-HU" sz="2400" dirty="0" smtClean="0"/>
              <a:t> </a:t>
            </a:r>
            <a:r>
              <a:rPr lang="hu-HU" sz="2400" dirty="0" err="1" smtClean="0"/>
              <a:t>Differential</a:t>
            </a:r>
            <a:r>
              <a:rPr lang="hu-HU" sz="2400" dirty="0" smtClean="0"/>
              <a:t> </a:t>
            </a:r>
            <a:r>
              <a:rPr lang="hu-HU" sz="2400" dirty="0" err="1" smtClean="0"/>
              <a:t>Equations</a:t>
            </a:r>
            <a:r>
              <a:rPr lang="hu-HU" sz="2400" dirty="0" smtClean="0"/>
              <a:t> </a:t>
            </a:r>
            <a:r>
              <a:rPr lang="hu-HU" sz="2400" dirty="0" err="1" smtClean="0"/>
              <a:t>in</a:t>
            </a:r>
            <a:r>
              <a:rPr lang="hu-HU" sz="2400" dirty="0" smtClean="0"/>
              <a:t> </a:t>
            </a:r>
            <a:r>
              <a:rPr lang="hu-HU" sz="2400" dirty="0" err="1" smtClean="0"/>
              <a:t>Mechanical</a:t>
            </a:r>
            <a:r>
              <a:rPr lang="hu-HU" sz="2400" dirty="0" smtClean="0"/>
              <a:t> </a:t>
            </a:r>
            <a:r>
              <a:rPr lang="hu-HU" sz="2400" dirty="0" err="1" smtClean="0"/>
              <a:t>Engineering</a:t>
            </a:r>
            <a:r>
              <a:rPr lang="hu-HU" sz="2400" dirty="0" smtClean="0"/>
              <a:t> </a:t>
            </a:r>
            <a:r>
              <a:rPr lang="hu-HU" sz="2400" dirty="0" err="1" smtClean="0"/>
              <a:t>Analysis</a:t>
            </a:r>
            <a:endParaRPr lang="hu-HU" sz="2400" dirty="0" smtClean="0"/>
          </a:p>
          <a:p>
            <a:pPr marL="363538" indent="0">
              <a:spcBef>
                <a:spcPts val="0"/>
              </a:spcBef>
              <a:buNone/>
            </a:pPr>
            <a:r>
              <a:rPr lang="hu-HU" sz="2400" u="sng" dirty="0" smtClean="0">
                <a:hlinkClick r:id="rId2"/>
              </a:rPr>
              <a:t>http://www.engr.sjsu.edu/trhsu/Chapter%204%20Second%20order%20DEs.pdf</a:t>
            </a:r>
            <a:r>
              <a:rPr lang="hu-HU" sz="2400" dirty="0" smtClean="0"/>
              <a:t> (2014. 01. 11.)</a:t>
            </a:r>
          </a:p>
          <a:p>
            <a:pPr lvl="0"/>
            <a:r>
              <a:rPr lang="hu-HU" sz="2400" dirty="0" smtClean="0"/>
              <a:t>Nemzetközi metrológiai értelmező szótár (VIM)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sz="2400" u="sng" dirty="0" smtClean="0">
                <a:hlinkClick r:id="rId3"/>
              </a:rPr>
              <a:t>http://www.muszeroldal.hu/metrology/vim.pdf</a:t>
            </a:r>
            <a:r>
              <a:rPr lang="hu-HU" sz="2400" dirty="0" smtClean="0"/>
              <a:t> (2014. 01. 11.)</a:t>
            </a:r>
          </a:p>
          <a:p>
            <a:pPr lvl="0"/>
            <a:r>
              <a:rPr lang="hu-HU" sz="2400" dirty="0" smtClean="0"/>
              <a:t>Oláh F., Rózsa G.: Automatikai építőelemek, </a:t>
            </a:r>
            <a:r>
              <a:rPr lang="hu-HU" sz="2400" dirty="0" err="1" smtClean="0"/>
              <a:t>Universitas-Győr</a:t>
            </a:r>
            <a:r>
              <a:rPr lang="hu-HU" sz="2400" dirty="0" smtClean="0"/>
              <a:t> Nonprofit Kft., Győr, 2008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sz="2400" u="sng" dirty="0" smtClean="0">
                <a:hlinkClick r:id="rId4"/>
              </a:rPr>
              <a:t>http://www.sze.hu/~jager/Automatika_elemek/autelemek_jegyzet.pdf</a:t>
            </a:r>
            <a:r>
              <a:rPr lang="hu-HU" sz="2400" dirty="0" smtClean="0"/>
              <a:t> (2014. 01. 11.)</a:t>
            </a:r>
          </a:p>
          <a:p>
            <a:pPr lvl="0"/>
            <a:endParaRPr lang="hu-HU" sz="2400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Irodalomjegyzék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222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5" name="Téglalap 4">
            <a:hlinkClick r:id="rId5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Fejezet elejére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Irodalomjegyzék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9308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Autofit/>
          </a:bodyPr>
          <a:lstStyle/>
          <a:p>
            <a:pPr lvl="0"/>
            <a:r>
              <a:rPr lang="hu-HU" sz="2400" dirty="0" smtClean="0"/>
              <a:t>Váradiné Sz. A. et </a:t>
            </a:r>
            <a:r>
              <a:rPr lang="hu-HU" sz="2400" dirty="0" err="1" smtClean="0"/>
              <a:t>al</a:t>
            </a:r>
            <a:r>
              <a:rPr lang="hu-HU" sz="2400" dirty="0" smtClean="0"/>
              <a:t>.: Méréstechnika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sz="2400" u="sng" dirty="0" smtClean="0">
                <a:hlinkClick r:id="rId2"/>
              </a:rPr>
              <a:t>http://www.uni-miskolc.hu/~elkszl/Oktatasi_anyag/Merestechnika_jegyzet.pdf</a:t>
            </a:r>
            <a:r>
              <a:rPr lang="hu-HU" sz="2400" dirty="0" smtClean="0"/>
              <a:t> (2014. 01. 11.)</a:t>
            </a:r>
          </a:p>
          <a:p>
            <a:pPr lvl="0"/>
            <a:r>
              <a:rPr lang="hu-HU" sz="2400" u="sng" dirty="0" smtClean="0">
                <a:hlinkClick r:id="rId3"/>
              </a:rPr>
              <a:t>http://ob121.com</a:t>
            </a:r>
            <a:r>
              <a:rPr lang="hu-HU" sz="2400" dirty="0" smtClean="0"/>
              <a:t> (2014. 01. 11.)</a:t>
            </a:r>
          </a:p>
          <a:p>
            <a:pPr lvl="0"/>
            <a:r>
              <a:rPr lang="hu-HU" sz="2400" u="sng" dirty="0" smtClean="0">
                <a:hlinkClick r:id="rId4"/>
              </a:rPr>
              <a:t>http://www.conrad.hu/conrad.php?name=Products&amp;pid=103518</a:t>
            </a:r>
            <a:r>
              <a:rPr lang="hu-HU" sz="2400" dirty="0" smtClean="0"/>
              <a:t> (2014. 01. 11.)</a:t>
            </a:r>
          </a:p>
          <a:p>
            <a:pPr lvl="0"/>
            <a:r>
              <a:rPr lang="hu-HU" sz="2400" u="sng" dirty="0" smtClean="0">
                <a:hlinkClick r:id="rId5"/>
              </a:rPr>
              <a:t>http://www.laboreszkozok.hu</a:t>
            </a:r>
            <a:r>
              <a:rPr lang="hu-HU" sz="2400" dirty="0" smtClean="0"/>
              <a:t> (2014. 01. 11.)</a:t>
            </a:r>
          </a:p>
          <a:p>
            <a:pPr lvl="0"/>
            <a:r>
              <a:rPr lang="hu-HU" sz="2400" u="sng" dirty="0" smtClean="0">
                <a:hlinkClick r:id="rId6"/>
              </a:rPr>
              <a:t>http://www.muszeroldal.hu/measurenotes/muszerek_es_meresek.pdf</a:t>
            </a:r>
            <a:r>
              <a:rPr lang="hu-HU" sz="2400" dirty="0" smtClean="0"/>
              <a:t> (2014. 01. 11.)</a:t>
            </a:r>
          </a:p>
          <a:p>
            <a:r>
              <a:rPr lang="hu-HU" sz="2400" u="sng" dirty="0" smtClean="0">
                <a:hlinkClick r:id="rId7"/>
              </a:rPr>
              <a:t>http://www.pass-services.co.uk</a:t>
            </a:r>
            <a:r>
              <a:rPr lang="hu-HU" sz="2400" dirty="0" smtClean="0"/>
              <a:t> (2014. 01. 11.)</a:t>
            </a:r>
            <a:endParaRPr lang="hu-HU" sz="2400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Irodalomjegyzék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>
                <a:solidFill>
                  <a:srgbClr val="4D3300"/>
                </a:solidFill>
              </a:rPr>
              <a:pPr/>
              <a:t>223</a:t>
            </a:fld>
            <a:endParaRPr lang="en-GB">
              <a:solidFill>
                <a:srgbClr val="4D3300"/>
              </a:solidFill>
            </a:endParaRPr>
          </a:p>
        </p:txBody>
      </p:sp>
      <p:sp>
        <p:nvSpPr>
          <p:cNvPr id="5" name="Téglalap 4">
            <a:hlinkClick r:id="rId8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Fejezet elejére</a:t>
            </a:r>
            <a:endParaRPr lang="en-GB" dirty="0">
              <a:solidFill>
                <a:srgbClr val="4D3300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rgbClr val="4D3300"/>
                </a:solidFill>
              </a:rPr>
              <a:t>Irodalomjegyzék</a:t>
            </a:r>
            <a:endParaRPr lang="en-GB" dirty="0">
              <a:solidFill>
                <a:srgbClr val="4D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525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363272" cy="4680520"/>
          </a:xfrm>
        </p:spPr>
        <p:txBody>
          <a:bodyPr>
            <a:normAutofit/>
          </a:bodyPr>
          <a:lstStyle/>
          <a:p>
            <a:pPr lvl="0">
              <a:lnSpc>
                <a:spcPts val="4700"/>
              </a:lnSpc>
            </a:pPr>
            <a:r>
              <a:rPr lang="hu-HU" dirty="0"/>
              <a:t>Határozzuk meg a  </a:t>
            </a:r>
            <a:r>
              <a:rPr lang="hu-HU" dirty="0" smtClean="0"/>
              <a:t>              összefüggés </a:t>
            </a:r>
            <a:r>
              <a:rPr lang="hu-HU" dirty="0"/>
              <a:t>alapján a ρ fajlagos villamos ellenállás mértékegységét!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SI egységei, </a:t>
            </a:r>
            <a:r>
              <a:rPr lang="hu-HU" dirty="0" smtClean="0">
                <a:solidFill>
                  <a:schemeClr val="bg2"/>
                </a:solidFill>
              </a:rPr>
              <a:t>prefixumok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931964"/>
              </p:ext>
            </p:extLst>
          </p:nvPr>
        </p:nvGraphicFramePr>
        <p:xfrm>
          <a:off x="3920942" y="1504328"/>
          <a:ext cx="1244060" cy="78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5" name="Equation" r:id="rId4" imgW="622030" imgH="393529" progId="Equation.3">
                  <p:embed/>
                </p:oleObj>
              </mc:Choice>
              <mc:Fallback>
                <p:oleObj name="Equation" r:id="rId4" imgW="622030" imgH="393529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0942" y="1504328"/>
                        <a:ext cx="1244060" cy="78705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735016"/>
              </p:ext>
            </p:extLst>
          </p:nvPr>
        </p:nvGraphicFramePr>
        <p:xfrm>
          <a:off x="1421882" y="2874960"/>
          <a:ext cx="38100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6" name="Equation" r:id="rId6" imgW="1905000" imgH="444500" progId="Equation.3">
                  <p:embed/>
                </p:oleObj>
              </mc:Choice>
              <mc:Fallback>
                <p:oleObj name="Equation" r:id="rId6" imgW="1905000" imgH="4445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1882" y="2874960"/>
                        <a:ext cx="38100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161542"/>
              </p:ext>
            </p:extLst>
          </p:nvPr>
        </p:nvGraphicFramePr>
        <p:xfrm>
          <a:off x="1790849" y="3937004"/>
          <a:ext cx="3072066" cy="88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7" name="Equation" r:id="rId8" imgW="1536033" imgH="444307" progId="Equation.3">
                  <p:embed/>
                </p:oleObj>
              </mc:Choice>
              <mc:Fallback>
                <p:oleObj name="Equation" r:id="rId8" imgW="1536033" imgH="444307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849" y="3937004"/>
                        <a:ext cx="3072066" cy="8886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églalap 12"/>
          <p:cNvSpPr/>
          <p:nvPr/>
        </p:nvSpPr>
        <p:spPr>
          <a:xfrm>
            <a:off x="5285050" y="2962522"/>
            <a:ext cx="255577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ea typeface="Calibri"/>
                <a:cs typeface="Times New Roman"/>
              </a:rPr>
              <a:t>m</a:t>
            </a:r>
            <a:r>
              <a:rPr lang="hu-HU" dirty="0" smtClean="0">
                <a:ea typeface="Calibri"/>
                <a:cs typeface="Times New Roman"/>
              </a:rPr>
              <a:t>atematikailag helyes megoldás</a:t>
            </a:r>
            <a:endParaRPr lang="hu-HU" dirty="0">
              <a:ea typeface="Calibri"/>
              <a:cs typeface="Times New Roman"/>
            </a:endParaRPr>
          </a:p>
        </p:txBody>
      </p:sp>
      <p:sp>
        <p:nvSpPr>
          <p:cNvPr id="14" name="Téglalap 13"/>
          <p:cNvSpPr/>
          <p:nvPr/>
        </p:nvSpPr>
        <p:spPr>
          <a:xfrm>
            <a:off x="5285612" y="4042642"/>
            <a:ext cx="255577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ea typeface="Calibri"/>
                <a:cs typeface="Times New Roman"/>
              </a:rPr>
              <a:t>a</a:t>
            </a:r>
            <a:r>
              <a:rPr lang="hu-HU" dirty="0" smtClean="0">
                <a:ea typeface="Calibri"/>
                <a:cs typeface="Times New Roman"/>
              </a:rPr>
              <a:t>lkalmazástechnikailag helyes megoldás</a:t>
            </a:r>
            <a:endParaRPr lang="hu-H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060157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474904"/>
            <a:ext cx="8229600" cy="4680520"/>
          </a:xfrm>
        </p:spPr>
        <p:txBody>
          <a:bodyPr>
            <a:noAutofit/>
          </a:bodyPr>
          <a:lstStyle/>
          <a:p>
            <a:pPr lvl="0">
              <a:lnSpc>
                <a:spcPts val="5800"/>
              </a:lnSpc>
              <a:spcBef>
                <a:spcPts val="1800"/>
              </a:spcBef>
            </a:pPr>
            <a:r>
              <a:rPr lang="hu-HU" dirty="0"/>
              <a:t>Határozzuk meg </a:t>
            </a:r>
            <a:r>
              <a:rPr lang="hu-HU" dirty="0" smtClean="0"/>
              <a:t>a                    összefüggés </a:t>
            </a:r>
            <a:r>
              <a:rPr lang="hu-HU" dirty="0"/>
              <a:t>alapján a Reynolds-szám mértékegységét</a:t>
            </a:r>
            <a:r>
              <a:rPr lang="hu-HU" dirty="0" smtClean="0"/>
              <a:t>!</a:t>
            </a:r>
          </a:p>
          <a:p>
            <a:pPr lvl="0">
              <a:lnSpc>
                <a:spcPts val="4700"/>
              </a:lnSpc>
            </a:pPr>
            <a:endParaRPr lang="hu-HU" dirty="0"/>
          </a:p>
          <a:p>
            <a:pPr lvl="0">
              <a:lnSpc>
                <a:spcPts val="4700"/>
              </a:lnSpc>
            </a:pPr>
            <a:endParaRPr lang="hu-HU" dirty="0" smtClean="0"/>
          </a:p>
          <a:p>
            <a:pPr lvl="0">
              <a:spcBef>
                <a:spcPts val="2400"/>
              </a:spcBef>
            </a:pPr>
            <a:r>
              <a:rPr lang="hu-HU" dirty="0" smtClean="0"/>
              <a:t>Mindkét feladatban </a:t>
            </a:r>
            <a:r>
              <a:rPr lang="hu-HU" dirty="0"/>
              <a:t>szerepel a </a:t>
            </a:r>
            <a:r>
              <a:rPr lang="el-GR" dirty="0" smtClean="0"/>
              <a:t>ρ</a:t>
            </a:r>
            <a:r>
              <a:rPr lang="hu-HU" dirty="0" smtClean="0"/>
              <a:t> </a:t>
            </a:r>
            <a:r>
              <a:rPr lang="hu-HU" dirty="0"/>
              <a:t>mennyiség, de teljesen eltérő </a:t>
            </a:r>
            <a:r>
              <a:rPr lang="hu-HU" dirty="0" smtClean="0"/>
              <a:t>tartalommal!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24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SI egységei, </a:t>
            </a:r>
            <a:r>
              <a:rPr lang="hu-HU" dirty="0" smtClean="0">
                <a:solidFill>
                  <a:schemeClr val="bg2"/>
                </a:solidFill>
              </a:rPr>
              <a:t>prefixumok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02150"/>
              </p:ext>
            </p:extLst>
          </p:nvPr>
        </p:nvGraphicFramePr>
        <p:xfrm>
          <a:off x="3923928" y="1574236"/>
          <a:ext cx="1600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1" name="Equation" r:id="rId4" imgW="800100" imgH="419100" progId="Equation.3">
                  <p:embed/>
                </p:oleObj>
              </mc:Choice>
              <mc:Fallback>
                <p:oleObj name="Equation" r:id="rId4" imgW="800100" imgH="419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1574236"/>
                        <a:ext cx="16002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644870"/>
              </p:ext>
            </p:extLst>
          </p:nvPr>
        </p:nvGraphicFramePr>
        <p:xfrm>
          <a:off x="925476" y="3026038"/>
          <a:ext cx="596900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2" name="Equation" r:id="rId6" imgW="2984500" imgH="787400" progId="Equation.3">
                  <p:embed/>
                </p:oleObj>
              </mc:Choice>
              <mc:Fallback>
                <p:oleObj name="Equation" r:id="rId6" imgW="2984500" imgH="787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476" y="3026038"/>
                        <a:ext cx="5969000" cy="1574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églalap 10"/>
          <p:cNvSpPr/>
          <p:nvPr/>
        </p:nvSpPr>
        <p:spPr>
          <a:xfrm>
            <a:off x="6934312" y="3288156"/>
            <a:ext cx="1411132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hu-HU" dirty="0" smtClean="0"/>
              <a:t>dimenzió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hu-HU" dirty="0" smtClean="0"/>
              <a:t>nélküli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hu-HU" dirty="0" smtClean="0"/>
              <a:t> </a:t>
            </a:r>
            <a:r>
              <a:rPr lang="hu-HU" dirty="0"/>
              <a:t>mennyiség</a:t>
            </a:r>
            <a:endParaRPr lang="hu-H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95581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Információ és jel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3.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20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95000"/>
              </a:lnSpc>
            </a:pPr>
            <a:r>
              <a:rPr lang="hu-HU" dirty="0"/>
              <a:t>Információ: hír, üzenet, közlés valaminek az állapotáról</a:t>
            </a:r>
            <a:r>
              <a:rPr lang="hu-HU" dirty="0" smtClean="0"/>
              <a:t>.</a:t>
            </a:r>
          </a:p>
          <a:p>
            <a:pPr>
              <a:lnSpc>
                <a:spcPct val="95000"/>
              </a:lnSpc>
            </a:pPr>
            <a:r>
              <a:rPr lang="hu-HU" dirty="0" smtClean="0"/>
              <a:t>Jel: </a:t>
            </a:r>
            <a:r>
              <a:rPr lang="hu-HU" dirty="0"/>
              <a:t>valamely fizikai állapothatározó (mérhető tulajdonság vagy mennyiség) olyan értéke vagy értékváltozása, amely egy egyértelműen hozzárendelt információ szerzésére, továbbítására vagy tárolására alkalmas</a:t>
            </a:r>
            <a:r>
              <a:rPr lang="hu-HU" dirty="0" smtClean="0"/>
              <a:t>.</a:t>
            </a:r>
          </a:p>
          <a:p>
            <a:pPr>
              <a:lnSpc>
                <a:spcPct val="95000"/>
              </a:lnSpc>
            </a:pPr>
            <a:r>
              <a:rPr lang="hu-HU" dirty="0"/>
              <a:t>A</a:t>
            </a:r>
            <a:r>
              <a:rPr lang="hu-HU" dirty="0" smtClean="0"/>
              <a:t> </a:t>
            </a:r>
            <a:r>
              <a:rPr lang="hu-HU" dirty="0"/>
              <a:t>jel az információ megjelenése</a:t>
            </a:r>
            <a:r>
              <a:rPr lang="hu-HU" dirty="0" smtClean="0"/>
              <a:t>.</a:t>
            </a:r>
          </a:p>
          <a:p>
            <a:pPr>
              <a:lnSpc>
                <a:spcPct val="95000"/>
              </a:lnSpc>
            </a:pPr>
            <a:r>
              <a:rPr lang="hu-HU" dirty="0"/>
              <a:t>Méréssel a jel nagyságát tudjuk meghatározni.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Információ és jel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Információ és jel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53768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15848"/>
            <a:ext cx="8229600" cy="5004536"/>
          </a:xfrm>
        </p:spPr>
        <p:txBody>
          <a:bodyPr>
            <a:normAutofit/>
          </a:bodyPr>
          <a:lstStyle/>
          <a:p>
            <a:pPr lvl="0"/>
            <a:r>
              <a:rPr lang="hu-HU" dirty="0"/>
              <a:t>Megjelenési forma szerint:</a:t>
            </a:r>
            <a:endParaRPr lang="hu-HU" sz="2800" dirty="0"/>
          </a:p>
          <a:p>
            <a:pPr lvl="1"/>
            <a:r>
              <a:rPr lang="hu-HU" dirty="0"/>
              <a:t>analóg,</a:t>
            </a:r>
            <a:endParaRPr lang="hu-HU" sz="2400" dirty="0"/>
          </a:p>
          <a:p>
            <a:pPr lvl="1"/>
            <a:r>
              <a:rPr lang="hu-HU" dirty="0"/>
              <a:t>digitális.</a:t>
            </a:r>
            <a:endParaRPr lang="hu-HU" sz="2400" dirty="0"/>
          </a:p>
          <a:p>
            <a:pPr lvl="0"/>
            <a:r>
              <a:rPr lang="hu-HU" dirty="0"/>
              <a:t>Időbeni lefolyás szerint:</a:t>
            </a:r>
            <a:endParaRPr lang="hu-HU" sz="2800" dirty="0"/>
          </a:p>
          <a:p>
            <a:pPr lvl="1"/>
            <a:r>
              <a:rPr lang="hu-HU" dirty="0"/>
              <a:t>folyamatos,</a:t>
            </a:r>
            <a:endParaRPr lang="hu-HU" sz="2400" dirty="0"/>
          </a:p>
          <a:p>
            <a:pPr lvl="1"/>
            <a:r>
              <a:rPr lang="hu-HU" dirty="0"/>
              <a:t>szaggatott.</a:t>
            </a:r>
            <a:endParaRPr lang="hu-HU" sz="2400" dirty="0"/>
          </a:p>
          <a:p>
            <a:pPr lvl="0"/>
            <a:r>
              <a:rPr lang="hu-HU" dirty="0"/>
              <a:t>Értékkészlet szerint:</a:t>
            </a:r>
            <a:endParaRPr lang="hu-HU" sz="2800" dirty="0"/>
          </a:p>
          <a:p>
            <a:pPr lvl="1"/>
            <a:r>
              <a:rPr lang="hu-HU" dirty="0" smtClean="0"/>
              <a:t>folytonos,</a:t>
            </a:r>
          </a:p>
          <a:p>
            <a:pPr lvl="1"/>
            <a:r>
              <a:rPr lang="hu-HU" dirty="0" smtClean="0"/>
              <a:t>szakaszos</a:t>
            </a:r>
            <a:r>
              <a:rPr lang="hu-HU" dirty="0"/>
              <a:t>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J</a:t>
            </a:r>
            <a:r>
              <a:rPr lang="hu-HU" dirty="0" smtClean="0"/>
              <a:t>elek </a:t>
            </a:r>
            <a:r>
              <a:rPr lang="hu-HU" dirty="0"/>
              <a:t>osztályozása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27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Információ és jel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1684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5338936" cy="500453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hu-HU" dirty="0"/>
              <a:t>Meghatározottság szerint:</a:t>
            </a:r>
            <a:endParaRPr lang="hu-HU" sz="2800" dirty="0"/>
          </a:p>
          <a:p>
            <a:pPr lvl="1">
              <a:lnSpc>
                <a:spcPct val="95000"/>
              </a:lnSpc>
            </a:pPr>
            <a:r>
              <a:rPr lang="hu-HU" dirty="0"/>
              <a:t>determinisztikus:</a:t>
            </a:r>
            <a:endParaRPr lang="hu-HU" sz="2400" dirty="0"/>
          </a:p>
          <a:p>
            <a:pPr lvl="2">
              <a:lnSpc>
                <a:spcPct val="95000"/>
              </a:lnSpc>
            </a:pPr>
            <a:r>
              <a:rPr lang="hu-HU" dirty="0"/>
              <a:t>periodikus:</a:t>
            </a:r>
            <a:endParaRPr lang="hu-HU" sz="2400" dirty="0"/>
          </a:p>
          <a:p>
            <a:pPr lvl="3">
              <a:lnSpc>
                <a:spcPct val="95000"/>
              </a:lnSpc>
            </a:pPr>
            <a:r>
              <a:rPr lang="hu-HU" dirty="0" smtClean="0"/>
              <a:t> harmonikus </a:t>
            </a:r>
            <a:r>
              <a:rPr lang="hu-HU" dirty="0"/>
              <a:t>(szinuszos),</a:t>
            </a:r>
            <a:endParaRPr lang="hu-HU" sz="2400" dirty="0"/>
          </a:p>
          <a:p>
            <a:pPr lvl="3">
              <a:lnSpc>
                <a:spcPct val="95000"/>
              </a:lnSpc>
            </a:pPr>
            <a:r>
              <a:rPr lang="hu-HU" dirty="0" smtClean="0"/>
              <a:t> általános </a:t>
            </a:r>
            <a:r>
              <a:rPr lang="hu-HU" dirty="0"/>
              <a:t>periodikus,</a:t>
            </a:r>
            <a:endParaRPr lang="hu-HU" sz="2400" dirty="0"/>
          </a:p>
          <a:p>
            <a:pPr lvl="2">
              <a:lnSpc>
                <a:spcPct val="95000"/>
              </a:lnSpc>
            </a:pPr>
            <a:r>
              <a:rPr lang="hu-HU" dirty="0"/>
              <a:t>nem periodikus:</a:t>
            </a:r>
            <a:endParaRPr lang="hu-HU" sz="2400" dirty="0"/>
          </a:p>
          <a:p>
            <a:pPr lvl="3">
              <a:lnSpc>
                <a:spcPct val="95000"/>
              </a:lnSpc>
            </a:pPr>
            <a:r>
              <a:rPr lang="hu-HU" dirty="0" smtClean="0"/>
              <a:t> kvázi periodikus,</a:t>
            </a:r>
          </a:p>
          <a:p>
            <a:pPr lvl="3">
              <a:lnSpc>
                <a:spcPct val="95000"/>
              </a:lnSpc>
            </a:pPr>
            <a:r>
              <a:rPr lang="hu-HU" dirty="0" smtClean="0"/>
              <a:t> tranziens,</a:t>
            </a:r>
          </a:p>
          <a:p>
            <a:pPr lvl="1">
              <a:lnSpc>
                <a:spcPct val="95000"/>
              </a:lnSpc>
            </a:pPr>
            <a:r>
              <a:rPr lang="hu-HU" dirty="0" smtClean="0"/>
              <a:t>sztochasztikus:</a:t>
            </a:r>
            <a:endParaRPr lang="hu-HU" sz="2400" dirty="0" smtClean="0"/>
          </a:p>
          <a:p>
            <a:pPr lvl="2">
              <a:lnSpc>
                <a:spcPct val="95000"/>
              </a:lnSpc>
            </a:pPr>
            <a:r>
              <a:rPr lang="hu-HU" dirty="0" smtClean="0"/>
              <a:t>stacionárius,</a:t>
            </a:r>
          </a:p>
          <a:p>
            <a:pPr lvl="2">
              <a:lnSpc>
                <a:spcPct val="95000"/>
              </a:lnSpc>
            </a:pPr>
            <a:r>
              <a:rPr lang="hu-HU" dirty="0" smtClean="0"/>
              <a:t>nem stacionárius.</a:t>
            </a:r>
          </a:p>
          <a:p>
            <a:pPr lvl="3"/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J</a:t>
            </a:r>
            <a:r>
              <a:rPr lang="hu-HU" dirty="0" smtClean="0"/>
              <a:t>elek </a:t>
            </a:r>
            <a:r>
              <a:rPr lang="hu-HU" dirty="0"/>
              <a:t>osztályozása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Információ és jel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63554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rtalom helye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endParaRPr lang="hu-HU" dirty="0"/>
          </a:p>
          <a:p>
            <a:endParaRPr lang="hu-HU" dirty="0" smtClean="0"/>
          </a:p>
          <a:p>
            <a:pPr>
              <a:spcBef>
                <a:spcPts val="2400"/>
              </a:spcBef>
            </a:pPr>
            <a:r>
              <a:rPr lang="hu-HU" dirty="0" smtClean="0"/>
              <a:t>Csúcstól-csúcsig </a:t>
            </a:r>
            <a:r>
              <a:rPr lang="hu-HU" dirty="0"/>
              <a:t>terjedő érték: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</a:t>
            </a:r>
            <a:r>
              <a:rPr lang="hu-HU" dirty="0" smtClean="0"/>
              <a:t>eriodikusan </a:t>
            </a:r>
            <a:r>
              <a:rPr lang="hu-HU" dirty="0"/>
              <a:t>ismétlődő szinuszos </a:t>
            </a:r>
            <a:r>
              <a:rPr lang="hu-HU" dirty="0" smtClean="0"/>
              <a:t>jel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29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Információ és jel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8" name="Kép 7" descr="C:\Users\Joci\Desktop\5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592" y="1547946"/>
            <a:ext cx="2720340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églalap 8"/>
          <p:cNvSpPr/>
          <p:nvPr/>
        </p:nvSpPr>
        <p:spPr>
          <a:xfrm>
            <a:off x="3880948" y="1484784"/>
            <a:ext cx="46805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smtClean="0"/>
              <a:t>u(t</a:t>
            </a:r>
            <a:r>
              <a:rPr lang="hu-HU" dirty="0"/>
              <a:t>): pillanatérték,</a:t>
            </a:r>
          </a:p>
          <a:p>
            <a:r>
              <a:rPr lang="hu-HU" dirty="0" err="1"/>
              <a:t>U</a:t>
            </a:r>
            <a:r>
              <a:rPr lang="hu-HU" baseline="-25000" dirty="0" err="1"/>
              <a:t>cs</a:t>
            </a:r>
            <a:r>
              <a:rPr lang="hu-HU" dirty="0"/>
              <a:t>: csúcsérték (amplitúdó),</a:t>
            </a:r>
          </a:p>
          <a:p>
            <a:r>
              <a:rPr lang="hu-HU" dirty="0" err="1"/>
              <a:t>U</a:t>
            </a:r>
            <a:r>
              <a:rPr lang="hu-HU" baseline="-25000" dirty="0" err="1"/>
              <a:t>eff</a:t>
            </a:r>
            <a:r>
              <a:rPr lang="hu-HU" dirty="0"/>
              <a:t>: effektív érték,</a:t>
            </a:r>
          </a:p>
          <a:p>
            <a:r>
              <a:rPr lang="hu-HU" dirty="0" err="1"/>
              <a:t>U</a:t>
            </a:r>
            <a:r>
              <a:rPr lang="hu-HU" baseline="-25000" dirty="0" err="1"/>
              <a:t>ak</a:t>
            </a:r>
            <a:r>
              <a:rPr lang="hu-HU" dirty="0"/>
              <a:t>: abszolút középérték,</a:t>
            </a:r>
          </a:p>
          <a:p>
            <a:r>
              <a:rPr lang="hu-HU" dirty="0"/>
              <a:t>T: periódusidő</a:t>
            </a:r>
            <a:r>
              <a:rPr lang="hu-HU" dirty="0" smtClean="0"/>
              <a:t>, [T</a:t>
            </a:r>
            <a:r>
              <a:rPr lang="hu-HU" dirty="0"/>
              <a:t>] = s,</a:t>
            </a:r>
          </a:p>
          <a:p>
            <a:r>
              <a:rPr lang="hu-HU" dirty="0"/>
              <a:t>nullátmenet: a függvény előjele megváltozik.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965390"/>
              </p:ext>
            </p:extLst>
          </p:nvPr>
        </p:nvGraphicFramePr>
        <p:xfrm>
          <a:off x="3670691" y="4848712"/>
          <a:ext cx="1802618" cy="457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4" name="Equation" r:id="rId5" imgW="901309" imgH="228501" progId="Equation.3">
                  <p:embed/>
                </p:oleObj>
              </mc:Choice>
              <mc:Fallback>
                <p:oleObj name="Equation" r:id="rId5" imgW="901309" imgH="228501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691" y="4848712"/>
                        <a:ext cx="1802618" cy="45700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021"/>
              </p:ext>
            </p:extLst>
          </p:nvPr>
        </p:nvGraphicFramePr>
        <p:xfrm>
          <a:off x="3276600" y="4178108"/>
          <a:ext cx="2590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5" name="Equation" r:id="rId7" imgW="1295400" imgH="254000" progId="Equation.3">
                  <p:embed/>
                </p:oleObj>
              </mc:Choice>
              <mc:Fallback>
                <p:oleObj name="Equation" r:id="rId7" imgW="12954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178108"/>
                        <a:ext cx="2590800" cy="508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732188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Tartalom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hu-HU" dirty="0" smtClean="0">
                <a:hlinkClick r:id="rId2" action="ppaction://hlinksldjump"/>
              </a:rPr>
              <a:t>Bevezetés a méréstechnikába </a:t>
            </a:r>
            <a:endParaRPr lang="hu-HU" dirty="0" smtClean="0"/>
          </a:p>
          <a:p>
            <a:pPr marL="514350" indent="-514350">
              <a:buFont typeface="+mj-lt"/>
              <a:buAutoNum type="arabicPeriod"/>
            </a:pPr>
            <a:r>
              <a:rPr lang="hu-HU" dirty="0" smtClean="0">
                <a:hlinkClick r:id="rId3" action="ppaction://hlinksldjump"/>
              </a:rPr>
              <a:t>SI egységei, prefixumok</a:t>
            </a:r>
            <a:endParaRPr lang="hu-HU" dirty="0" smtClean="0"/>
          </a:p>
          <a:p>
            <a:pPr marL="514350" indent="-514350">
              <a:buFont typeface="+mj-lt"/>
              <a:buAutoNum type="arabicPeriod"/>
            </a:pPr>
            <a:r>
              <a:rPr lang="hu-HU" dirty="0" smtClean="0">
                <a:hlinkClick r:id="rId4" action="ppaction://hlinksldjump"/>
              </a:rPr>
              <a:t>Információ és jel</a:t>
            </a:r>
            <a:r>
              <a:rPr lang="hu-H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 smtClean="0">
                <a:hlinkClick r:id="rId5" action="ppaction://hlinksldjump"/>
              </a:rPr>
              <a:t>Mérés és modellezés</a:t>
            </a:r>
            <a:endParaRPr lang="hu-HU" dirty="0" smtClean="0"/>
          </a:p>
          <a:p>
            <a:pPr marL="514350" indent="-514350">
              <a:buFont typeface="+mj-lt"/>
              <a:buAutoNum type="arabicPeriod"/>
            </a:pPr>
            <a:r>
              <a:rPr lang="hu-HU" dirty="0">
                <a:hlinkClick r:id="rId6" action="ppaction://hlinksldjump"/>
              </a:rPr>
              <a:t>Mérés folyamata</a:t>
            </a:r>
            <a:endParaRPr lang="hu-HU" dirty="0"/>
          </a:p>
          <a:p>
            <a:pPr marL="514350" indent="-514350">
              <a:buFont typeface="+mj-lt"/>
              <a:buAutoNum type="arabicPeriod"/>
            </a:pPr>
            <a:r>
              <a:rPr lang="hu-HU" dirty="0" smtClean="0">
                <a:hlinkClick r:id="rId7" action="ppaction://hlinksldjump"/>
              </a:rPr>
              <a:t>Mérési módszerek</a:t>
            </a:r>
            <a:endParaRPr lang="hu-HU" dirty="0" smtClean="0"/>
          </a:p>
          <a:p>
            <a:pPr marL="514350" indent="-514350">
              <a:buFont typeface="+mj-lt"/>
              <a:buAutoNum type="arabicPeriod"/>
            </a:pPr>
            <a:r>
              <a:rPr lang="hu-HU" dirty="0" smtClean="0">
                <a:hlinkClick r:id="rId8" action="ppaction://hlinksldjump"/>
              </a:rPr>
              <a:t>Mérőműszerek</a:t>
            </a:r>
            <a:endParaRPr lang="en-GB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8"/>
            </a:pPr>
            <a:r>
              <a:rPr lang="hu-HU" dirty="0" smtClean="0">
                <a:hlinkClick r:id="rId9" action="ppaction://hlinksldjump"/>
              </a:rPr>
              <a:t>Érzékelők</a:t>
            </a:r>
            <a:endParaRPr lang="hu-HU" dirty="0" smtClean="0"/>
          </a:p>
          <a:p>
            <a:pPr marL="514350" indent="-514350">
              <a:buFont typeface="+mj-lt"/>
              <a:buAutoNum type="arabicPeriod" startAt="8"/>
            </a:pPr>
            <a:r>
              <a:rPr lang="hu-HU" dirty="0" smtClean="0">
                <a:hlinkClick r:id="rId10" action="ppaction://hlinksldjump"/>
              </a:rPr>
              <a:t>Mérési hibák</a:t>
            </a:r>
            <a:endParaRPr lang="hu-HU" dirty="0" smtClean="0"/>
          </a:p>
          <a:p>
            <a:pPr marL="514350" indent="-514350">
              <a:buFont typeface="+mj-lt"/>
              <a:buAutoNum type="arabicPeriod" startAt="8"/>
            </a:pPr>
            <a:r>
              <a:rPr lang="hu-HU" dirty="0" smtClean="0">
                <a:hlinkClick r:id="rId11" action="ppaction://hlinksldjump"/>
              </a:rPr>
              <a:t>Valódi eredmény becslése</a:t>
            </a:r>
            <a:endParaRPr lang="hu-HU" dirty="0" smtClean="0"/>
          </a:p>
          <a:p>
            <a:pPr marL="514350" indent="-514350">
              <a:buFont typeface="+mj-lt"/>
              <a:buAutoNum type="arabicPeriod" startAt="8"/>
            </a:pPr>
            <a:r>
              <a:rPr lang="hu-HU" dirty="0" smtClean="0">
                <a:hlinkClick r:id="rId12" action="ppaction://hlinksldjump"/>
              </a:rPr>
              <a:t>Hibák halmozódása műveletek során</a:t>
            </a:r>
            <a:endParaRPr lang="hu-HU" dirty="0" smtClean="0"/>
          </a:p>
          <a:p>
            <a:pPr marL="514350" indent="-514350">
              <a:buFont typeface="+mj-lt"/>
              <a:buAutoNum type="arabicPeriod" startAt="8"/>
            </a:pPr>
            <a:r>
              <a:rPr lang="hu-HU" dirty="0" smtClean="0">
                <a:hlinkClick r:id="rId13" action="ppaction://hlinksldjump"/>
              </a:rPr>
              <a:t>Ábrázolás</a:t>
            </a:r>
            <a:endParaRPr lang="hu-HU" dirty="0" smtClean="0"/>
          </a:p>
          <a:p>
            <a:pPr marL="514350" indent="-514350">
              <a:buFont typeface="+mj-lt"/>
              <a:buAutoNum type="arabicPeriod" startAt="8"/>
            </a:pPr>
            <a:r>
              <a:rPr lang="hu-HU" dirty="0" smtClean="0">
                <a:hlinkClick r:id="rId14" action="ppaction://hlinksldjump"/>
              </a:rPr>
              <a:t>Kapcsolatvizsgálat</a:t>
            </a:r>
            <a:endParaRPr lang="hu-HU" dirty="0" smtClean="0"/>
          </a:p>
          <a:p>
            <a:pPr marL="514350" indent="-514350">
              <a:buFont typeface="+mj-lt"/>
              <a:buAutoNum type="arabicPeriod" startAt="8"/>
            </a:pPr>
            <a:r>
              <a:rPr lang="hu-HU" dirty="0" smtClean="0">
                <a:hlinkClick r:id="rId15" action="ppaction://hlinksldjump"/>
              </a:rPr>
              <a:t>Mérési jegyzőkönyv</a:t>
            </a:r>
            <a:endParaRPr lang="en-GB" dirty="0"/>
          </a:p>
        </p:txBody>
      </p:sp>
      <p:sp>
        <p:nvSpPr>
          <p:cNvPr id="6" name="Téglalap 5">
            <a:hlinkClick r:id="rId16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Téglalap 6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Tartalom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55247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rtalom helye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Pillanatérték</a:t>
            </a:r>
            <a:r>
              <a:rPr lang="hu-HU" dirty="0" smtClean="0"/>
              <a:t>:</a:t>
            </a:r>
          </a:p>
          <a:p>
            <a:endParaRPr lang="hu-HU" dirty="0"/>
          </a:p>
          <a:p>
            <a:pPr>
              <a:spcBef>
                <a:spcPts val="4200"/>
              </a:spcBef>
            </a:pPr>
            <a:r>
              <a:rPr lang="hu-HU" dirty="0" smtClean="0"/>
              <a:t>Körfrekvencia:</a:t>
            </a:r>
          </a:p>
          <a:p>
            <a:pPr>
              <a:spcBef>
                <a:spcPts val="2400"/>
              </a:spcBef>
            </a:pPr>
            <a:r>
              <a:rPr lang="hu-HU" dirty="0"/>
              <a:t>Frekvencia</a:t>
            </a:r>
            <a:r>
              <a:rPr lang="hu-HU" dirty="0" smtClean="0"/>
              <a:t>:</a:t>
            </a:r>
          </a:p>
          <a:p>
            <a:pPr>
              <a:spcBef>
                <a:spcPts val="600"/>
              </a:spcBef>
            </a:pPr>
            <a:endParaRPr lang="hu-HU" dirty="0" smtClean="0"/>
          </a:p>
          <a:p>
            <a:pPr>
              <a:spcBef>
                <a:spcPts val="0"/>
              </a:spcBef>
            </a:pPr>
            <a:r>
              <a:rPr lang="hu-HU" dirty="0" smtClean="0"/>
              <a:t>Effektív </a:t>
            </a:r>
            <a:r>
              <a:rPr lang="hu-HU" dirty="0"/>
              <a:t>érték: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</a:t>
            </a:r>
            <a:r>
              <a:rPr lang="hu-HU" dirty="0" smtClean="0"/>
              <a:t>eriodikusan </a:t>
            </a:r>
            <a:r>
              <a:rPr lang="hu-HU" dirty="0"/>
              <a:t>ismétlődő szinuszos </a:t>
            </a:r>
            <a:r>
              <a:rPr lang="hu-HU" dirty="0" smtClean="0"/>
              <a:t>jel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Információ és jel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7" name="Objektum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699697"/>
              </p:ext>
            </p:extLst>
          </p:nvPr>
        </p:nvGraphicFramePr>
        <p:xfrm>
          <a:off x="1418162" y="2276872"/>
          <a:ext cx="3124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1" name="Equation" r:id="rId4" imgW="1562100" imgH="228600" progId="Equation.3">
                  <p:embed/>
                </p:oleObj>
              </mc:Choice>
              <mc:Fallback>
                <p:oleObj name="Equation" r:id="rId4" imgW="15621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8162" y="2276872"/>
                        <a:ext cx="31242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églalap 14"/>
          <p:cNvSpPr/>
          <p:nvPr/>
        </p:nvSpPr>
        <p:spPr>
          <a:xfrm>
            <a:off x="4701502" y="2001614"/>
            <a:ext cx="3312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/>
              <a:t>t: a kiindulástól eltelt idő, [t] = s,</a:t>
            </a:r>
          </a:p>
          <a:p>
            <a:r>
              <a:rPr lang="el-GR" dirty="0" smtClean="0">
                <a:latin typeface="Times New Roman"/>
                <a:cs typeface="Times New Roman"/>
              </a:rPr>
              <a:t>φ</a:t>
            </a:r>
            <a:r>
              <a:rPr lang="hu-HU" baseline="-25000" dirty="0" smtClean="0"/>
              <a:t>0</a:t>
            </a:r>
            <a:r>
              <a:rPr lang="hu-HU" dirty="0"/>
              <a:t>: kezdőfázis, </a:t>
            </a:r>
            <a:r>
              <a:rPr lang="hu-HU" dirty="0" smtClean="0"/>
              <a:t>[</a:t>
            </a:r>
            <a:r>
              <a:rPr lang="el-GR" dirty="0" smtClean="0">
                <a:latin typeface="Times New Roman"/>
                <a:cs typeface="Times New Roman"/>
              </a:rPr>
              <a:t>φ</a:t>
            </a:r>
            <a:r>
              <a:rPr lang="hu-HU" baseline="-25000" dirty="0" smtClean="0"/>
              <a:t>0</a:t>
            </a:r>
            <a:r>
              <a:rPr lang="hu-HU" dirty="0"/>
              <a:t>] = </a:t>
            </a:r>
            <a:r>
              <a:rPr lang="hu-HU" dirty="0" err="1" smtClean="0"/>
              <a:t>rad</a:t>
            </a:r>
            <a:r>
              <a:rPr lang="hu-HU" dirty="0" smtClean="0"/>
              <a:t>.</a:t>
            </a:r>
            <a:endParaRPr lang="hu-H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7" name="Objektum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546575"/>
              </p:ext>
            </p:extLst>
          </p:nvPr>
        </p:nvGraphicFramePr>
        <p:xfrm>
          <a:off x="3448900" y="3295238"/>
          <a:ext cx="1396394" cy="355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2" name="Equation" r:id="rId6" imgW="698197" imgH="177723" progId="Equation.3">
                  <p:embed/>
                </p:oleObj>
              </mc:Choice>
              <mc:Fallback>
                <p:oleObj name="Equation" r:id="rId6" imgW="698197" imgH="17772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8900" y="3295238"/>
                        <a:ext cx="1396394" cy="35544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9" name="Objektum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290986"/>
              </p:ext>
            </p:extLst>
          </p:nvPr>
        </p:nvGraphicFramePr>
        <p:xfrm>
          <a:off x="4991360" y="3064700"/>
          <a:ext cx="1193282" cy="78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3" name="Equation" r:id="rId8" imgW="596641" imgH="393529" progId="Equation.3">
                  <p:embed/>
                </p:oleObj>
              </mc:Choice>
              <mc:Fallback>
                <p:oleObj name="Equation" r:id="rId8" imgW="596641" imgH="39352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1360" y="3064700"/>
                        <a:ext cx="1193282" cy="78705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1" name="Objektum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866588"/>
              </p:ext>
            </p:extLst>
          </p:nvPr>
        </p:nvGraphicFramePr>
        <p:xfrm>
          <a:off x="2976280" y="3914281"/>
          <a:ext cx="812096" cy="78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4" name="Equation" r:id="rId10" imgW="406048" imgH="393359" progId="Equation.3">
                  <p:embed/>
                </p:oleObj>
              </mc:Choice>
              <mc:Fallback>
                <p:oleObj name="Equation" r:id="rId10" imgW="406048" imgH="39335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6280" y="3914281"/>
                        <a:ext cx="812096" cy="78671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3" name="Objektum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752046"/>
              </p:ext>
            </p:extLst>
          </p:nvPr>
        </p:nvGraphicFramePr>
        <p:xfrm>
          <a:off x="3937880" y="3914282"/>
          <a:ext cx="1548728" cy="78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5" name="Equation" r:id="rId12" imgW="774364" imgH="393529" progId="Equation.3">
                  <p:embed/>
                </p:oleObj>
              </mc:Choice>
              <mc:Fallback>
                <p:oleObj name="Equation" r:id="rId12" imgW="774364" imgH="393529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880" y="3914282"/>
                        <a:ext cx="1548728" cy="78705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5" name="Objektum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782638"/>
              </p:ext>
            </p:extLst>
          </p:nvPr>
        </p:nvGraphicFramePr>
        <p:xfrm>
          <a:off x="3350984" y="4763864"/>
          <a:ext cx="26162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6" name="Equation" r:id="rId14" imgW="1308100" imgH="520700" progId="Equation.3">
                  <p:embed/>
                </p:oleObj>
              </mc:Choice>
              <mc:Fallback>
                <p:oleObj name="Equation" r:id="rId14" imgW="1308100" imgH="5207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0984" y="4763864"/>
                        <a:ext cx="2616200" cy="1041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99540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rtalom helye 9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08512"/>
          </a:xfrm>
        </p:spPr>
        <p:txBody>
          <a:bodyPr/>
          <a:lstStyle/>
          <a:p>
            <a:pPr>
              <a:lnSpc>
                <a:spcPts val="4600"/>
              </a:lnSpc>
              <a:spcBef>
                <a:spcPts val="0"/>
              </a:spcBef>
            </a:pPr>
            <a:r>
              <a:rPr lang="hu-HU" dirty="0"/>
              <a:t>Abszolút </a:t>
            </a:r>
            <a:r>
              <a:rPr lang="hu-HU" dirty="0" smtClean="0"/>
              <a:t>középérték:</a:t>
            </a:r>
          </a:p>
          <a:p>
            <a:pPr>
              <a:spcBef>
                <a:spcPts val="4200"/>
              </a:spcBef>
            </a:pPr>
            <a:r>
              <a:rPr lang="hu-HU" dirty="0" smtClean="0"/>
              <a:t>Csúcstényező:</a:t>
            </a:r>
          </a:p>
          <a:p>
            <a:pPr>
              <a:spcBef>
                <a:spcPts val="4200"/>
              </a:spcBef>
            </a:pPr>
            <a:r>
              <a:rPr lang="hu-HU" dirty="0" smtClean="0"/>
              <a:t>Formatényező:</a:t>
            </a:r>
            <a:endParaRPr lang="hu-HU" dirty="0"/>
          </a:p>
          <a:p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</a:t>
            </a:r>
            <a:r>
              <a:rPr lang="hu-HU" dirty="0" smtClean="0"/>
              <a:t>eriodikusan </a:t>
            </a:r>
            <a:r>
              <a:rPr lang="hu-HU" dirty="0"/>
              <a:t>ismétlődő szinuszos </a:t>
            </a:r>
            <a:r>
              <a:rPr lang="hu-HU" dirty="0" smtClean="0"/>
              <a:t>jel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31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Információ és jel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9" name="Objektum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345167"/>
              </p:ext>
            </p:extLst>
          </p:nvPr>
        </p:nvGraphicFramePr>
        <p:xfrm>
          <a:off x="4515070" y="1527696"/>
          <a:ext cx="22860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15" name="Equation" r:id="rId4" imgW="1143000" imgH="482600" progId="Equation.3">
                  <p:embed/>
                </p:oleObj>
              </mc:Choice>
              <mc:Fallback>
                <p:oleObj name="Equation" r:id="rId4" imgW="1143000" imgH="482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5070" y="1527696"/>
                        <a:ext cx="2286000" cy="965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230081"/>
              </p:ext>
            </p:extLst>
          </p:nvPr>
        </p:nvGraphicFramePr>
        <p:xfrm>
          <a:off x="3388554" y="2626908"/>
          <a:ext cx="1371004" cy="88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16" name="Equation" r:id="rId6" imgW="685502" imgH="444307" progId="Equation.3">
                  <p:embed/>
                </p:oleObj>
              </mc:Choice>
              <mc:Fallback>
                <p:oleObj name="Equation" r:id="rId6" imgW="685502" imgH="444307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8554" y="2626908"/>
                        <a:ext cx="1371004" cy="8886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7" name="Objektum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775614"/>
              </p:ext>
            </p:extLst>
          </p:nvPr>
        </p:nvGraphicFramePr>
        <p:xfrm>
          <a:off x="3520908" y="3664048"/>
          <a:ext cx="1294838" cy="88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17" name="Equation" r:id="rId8" imgW="647419" imgH="444307" progId="Equation.3">
                  <p:embed/>
                </p:oleObj>
              </mc:Choice>
              <mc:Fallback>
                <p:oleObj name="Equation" r:id="rId8" imgW="647419" imgH="444307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0908" y="3664048"/>
                        <a:ext cx="1294838" cy="8886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94360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Határozzuk meg a 230 </a:t>
            </a:r>
            <a:r>
              <a:rPr lang="hu-HU" dirty="0" err="1"/>
              <a:t>V-os</a:t>
            </a:r>
            <a:r>
              <a:rPr lang="hu-HU" dirty="0"/>
              <a:t> hálózati feszültség csúcsértékét és abszolút középértékét</a:t>
            </a:r>
            <a:r>
              <a:rPr lang="hu-HU" dirty="0" smtClean="0"/>
              <a:t>!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32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Információ és jel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892532"/>
              </p:ext>
            </p:extLst>
          </p:nvPr>
        </p:nvGraphicFramePr>
        <p:xfrm>
          <a:off x="1193800" y="2708920"/>
          <a:ext cx="67564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7" name="Equation" r:id="rId4" imgW="3378200" imgH="444500" progId="Equation.3">
                  <p:embed/>
                </p:oleObj>
              </mc:Choice>
              <mc:Fallback>
                <p:oleObj name="Equation" r:id="rId4" imgW="33782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2708920"/>
                        <a:ext cx="67564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64465"/>
              </p:ext>
            </p:extLst>
          </p:nvPr>
        </p:nvGraphicFramePr>
        <p:xfrm>
          <a:off x="1739900" y="3764136"/>
          <a:ext cx="56642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8" name="Equation" r:id="rId6" imgW="2832100" imgH="444500" progId="Equation.3">
                  <p:embed/>
                </p:oleObj>
              </mc:Choice>
              <mc:Fallback>
                <p:oleObj name="Equation" r:id="rId6" imgW="2832100" imgH="4445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9900" y="3764136"/>
                        <a:ext cx="5664200" cy="889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997148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Mekkora az 50 Hz-es 230 </a:t>
            </a:r>
            <a:r>
              <a:rPr lang="hu-HU" dirty="0" err="1"/>
              <a:t>V-os</a:t>
            </a:r>
            <a:r>
              <a:rPr lang="hu-HU" dirty="0"/>
              <a:t> hálózati feszültség pillanatértéke a kiindulástól számított 3 </a:t>
            </a:r>
            <a:r>
              <a:rPr lang="hu-HU" dirty="0" err="1"/>
              <a:t>ms</a:t>
            </a:r>
            <a:r>
              <a:rPr lang="hu-HU" dirty="0"/>
              <a:t> időpontban </a:t>
            </a:r>
            <a:r>
              <a:rPr lang="hu-HU" dirty="0" smtClean="0"/>
              <a:t>(</a:t>
            </a:r>
            <a:r>
              <a:rPr lang="el-GR" dirty="0" smtClean="0">
                <a:latin typeface="Times New Roman"/>
                <a:cs typeface="Times New Roman"/>
              </a:rPr>
              <a:t>φ</a:t>
            </a:r>
            <a:r>
              <a:rPr lang="hu-HU" baseline="-25000" dirty="0" smtClean="0">
                <a:latin typeface="Times New Roman"/>
                <a:cs typeface="Times New Roman"/>
              </a:rPr>
              <a:t>0</a:t>
            </a:r>
            <a:r>
              <a:rPr lang="hu-HU" dirty="0" smtClean="0"/>
              <a:t> </a:t>
            </a:r>
            <a:r>
              <a:rPr lang="hu-HU" dirty="0"/>
              <a:t>= </a:t>
            </a:r>
            <a:r>
              <a:rPr lang="hu-HU" dirty="0" err="1"/>
              <a:t>0</a:t>
            </a:r>
            <a:r>
              <a:rPr lang="hu-HU" dirty="0" smtClean="0"/>
              <a:t>)?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Információ és jel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269962"/>
              </p:ext>
            </p:extLst>
          </p:nvPr>
        </p:nvGraphicFramePr>
        <p:xfrm>
          <a:off x="990600" y="3241470"/>
          <a:ext cx="71628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67" name="Equation" r:id="rId4" imgW="4775200" imgH="393700" progId="Equation.3">
                  <p:embed/>
                </p:oleObj>
              </mc:Choice>
              <mc:Fallback>
                <p:oleObj name="Equation" r:id="rId4" imgW="47752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241470"/>
                        <a:ext cx="7162800" cy="59055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66547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szinuszos jel melyik jellemzőjét kapjuk a kiindulástól számított 5, 10, 15 és 20 </a:t>
            </a:r>
            <a:r>
              <a:rPr lang="hu-HU" dirty="0" err="1"/>
              <a:t>ms</a:t>
            </a:r>
            <a:r>
              <a:rPr lang="hu-HU" dirty="0"/>
              <a:t> időpontban </a:t>
            </a:r>
            <a:r>
              <a:rPr lang="hu-HU" dirty="0" smtClean="0"/>
              <a:t>(</a:t>
            </a:r>
            <a:r>
              <a:rPr lang="el-GR" dirty="0">
                <a:latin typeface="Times New Roman"/>
                <a:cs typeface="Times New Roman"/>
              </a:rPr>
              <a:t>φ</a:t>
            </a:r>
            <a:r>
              <a:rPr lang="hu-HU" baseline="-25000" dirty="0">
                <a:latin typeface="Times New Roman"/>
                <a:cs typeface="Times New Roman"/>
              </a:rPr>
              <a:t>0</a:t>
            </a:r>
            <a:r>
              <a:rPr lang="hu-HU" dirty="0" smtClean="0"/>
              <a:t> </a:t>
            </a:r>
            <a:r>
              <a:rPr lang="hu-HU" dirty="0"/>
              <a:t>= 0)?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Gondolkodtató feladat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34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Információ és jel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374275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Mérés és modellezés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4.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01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Modell: </a:t>
            </a:r>
            <a:r>
              <a:rPr lang="hu-HU" dirty="0"/>
              <a:t>a valóság egyszerűsített mása, </a:t>
            </a:r>
            <a:r>
              <a:rPr lang="hu-HU" dirty="0" smtClean="0"/>
              <a:t>amely </a:t>
            </a:r>
            <a:r>
              <a:rPr lang="hu-HU" dirty="0"/>
              <a:t>a vizsgált jelenség szempontjából a valósághoz hasonlóan </a:t>
            </a:r>
            <a:r>
              <a:rPr lang="hu-HU" dirty="0" smtClean="0"/>
              <a:t>viselkedik.</a:t>
            </a:r>
          </a:p>
          <a:p>
            <a:r>
              <a:rPr lang="hu-HU" dirty="0" smtClean="0"/>
              <a:t>A </a:t>
            </a:r>
            <a:r>
              <a:rPr lang="hu-HU" dirty="0"/>
              <a:t>modell a valóság és a mérési folyamat között létesít kapcsolatot</a:t>
            </a:r>
            <a:r>
              <a:rPr lang="hu-HU" dirty="0" smtClean="0"/>
              <a:t>.</a:t>
            </a:r>
          </a:p>
          <a:p>
            <a:r>
              <a:rPr lang="hu-HU" dirty="0" smtClean="0"/>
              <a:t>Modellezés: a modell megalkotásának folyamata, mely többnyire iteratív jellegű.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mérés és a modellezés kapcsolata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és modellezés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342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hu-HU" dirty="0"/>
              <a:t>M</a:t>
            </a:r>
            <a:r>
              <a:rPr lang="hu-HU" dirty="0" smtClean="0"/>
              <a:t>odellalkotás</a:t>
            </a:r>
            <a:r>
              <a:rPr lang="hu-HU" dirty="0"/>
              <a:t>, a kísérletek megtervezése, a mérési stratégia </a:t>
            </a:r>
            <a:r>
              <a:rPr lang="hu-HU" dirty="0" smtClean="0"/>
              <a:t>kidolgozása.</a:t>
            </a:r>
            <a:endParaRPr lang="hu-HU" dirty="0"/>
          </a:p>
          <a:p>
            <a:pPr marL="514350" lvl="0" indent="-514350">
              <a:buFont typeface="+mj-lt"/>
              <a:buAutoNum type="arabicPeriod"/>
            </a:pPr>
            <a:r>
              <a:rPr lang="hu-HU" dirty="0"/>
              <a:t>A</a:t>
            </a:r>
            <a:r>
              <a:rPr lang="hu-HU" dirty="0" smtClean="0"/>
              <a:t> </a:t>
            </a:r>
            <a:r>
              <a:rPr lang="hu-HU" dirty="0"/>
              <a:t>kísérlet megfigyelése, a modell és a jelenség </a:t>
            </a:r>
            <a:r>
              <a:rPr lang="hu-HU" dirty="0" smtClean="0"/>
              <a:t>összehasonlítása.</a:t>
            </a:r>
          </a:p>
          <a:p>
            <a:pPr marL="514350" lvl="0" indent="-514350">
              <a:buFont typeface="+mj-lt"/>
              <a:buAutoNum type="arabicPeriod"/>
            </a:pPr>
            <a:r>
              <a:rPr lang="hu-HU" dirty="0" smtClean="0"/>
              <a:t>Kiértékelés</a:t>
            </a:r>
            <a:r>
              <a:rPr lang="hu-HU" dirty="0"/>
              <a:t>, pontosítás</a:t>
            </a:r>
            <a:r>
              <a:rPr lang="hu-HU" dirty="0" smtClean="0"/>
              <a:t>.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Modellezés folyamata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37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és modellezés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137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773" y="4334803"/>
            <a:ext cx="284638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89673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Kísérlet: az </a:t>
            </a:r>
            <a:r>
              <a:rPr lang="hu-HU" dirty="0"/>
              <a:t>a folyamat, mely során a vizsgált jelenséget mesterségesen állítjuk elő szigorúan ellenőrizhető </a:t>
            </a:r>
            <a:r>
              <a:rPr lang="hu-HU" dirty="0" smtClean="0"/>
              <a:t>helyzetben, feltételei </a:t>
            </a:r>
            <a:r>
              <a:rPr lang="hu-HU" dirty="0"/>
              <a:t>megváltoztathatók és </a:t>
            </a:r>
            <a:r>
              <a:rPr lang="hu-HU" dirty="0" smtClean="0"/>
              <a:t>megismételhetők.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A </a:t>
            </a:r>
            <a:r>
              <a:rPr lang="hu-HU" dirty="0"/>
              <a:t>kísérlet eredménye a megfigyelt jelenségre vonatkozó következtetés.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Kísérlet fogalma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és modellezés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0479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Fizikai modell: a valós rendszer nagyított, kicsinyített vagy azzal azonos méretű, de egyszerűsített mása (pl. makettek).</a:t>
            </a:r>
          </a:p>
          <a:p>
            <a:r>
              <a:rPr lang="hu-HU" dirty="0" smtClean="0"/>
              <a:t>Funkcionális </a:t>
            </a:r>
            <a:r>
              <a:rPr lang="hu-HU" dirty="0"/>
              <a:t>modell: a </a:t>
            </a:r>
            <a:r>
              <a:rPr lang="hu-HU" dirty="0" smtClean="0"/>
              <a:t>rendszer </a:t>
            </a:r>
            <a:r>
              <a:rPr lang="hu-HU" dirty="0"/>
              <a:t>objektumai </a:t>
            </a:r>
            <a:r>
              <a:rPr lang="hu-HU" dirty="0" smtClean="0"/>
              <a:t>idealizált funkciójuk </a:t>
            </a:r>
            <a:r>
              <a:rPr lang="hu-HU" dirty="0"/>
              <a:t>alapján jelennek </a:t>
            </a:r>
            <a:r>
              <a:rPr lang="hu-HU" dirty="0" smtClean="0"/>
              <a:t>meg (pl. áramköri rajzok).</a:t>
            </a:r>
          </a:p>
          <a:p>
            <a:r>
              <a:rPr lang="hu-HU" dirty="0" smtClean="0"/>
              <a:t>Matematikai modell: egyenletek, egyenletrendszerek.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Modellek csoportosítása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39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és modellezés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9148810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Bevezetés a méréstechnikába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1.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284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hu-HU" dirty="0"/>
              <a:t>D</a:t>
            </a:r>
            <a:r>
              <a:rPr lang="hu-HU" dirty="0" smtClean="0"/>
              <a:t>eduktív</a:t>
            </a:r>
            <a:r>
              <a:rPr lang="hu-HU" dirty="0"/>
              <a:t>, mely kizárólag korábbi ismereteket használ fel, általános érvényű </a:t>
            </a:r>
            <a:r>
              <a:rPr lang="hu-HU" dirty="0" err="1" smtClean="0"/>
              <a:t>törvényszerű-ségekből</a:t>
            </a:r>
            <a:r>
              <a:rPr lang="hu-HU" dirty="0" smtClean="0"/>
              <a:t> </a:t>
            </a:r>
            <a:r>
              <a:rPr lang="hu-HU" dirty="0"/>
              <a:t>kiindulva egy konkrét, (jól) ismert jelenség leírása a cél (fehér doboz modell</a:t>
            </a:r>
            <a:r>
              <a:rPr lang="hu-HU" dirty="0" smtClean="0"/>
              <a:t>).</a:t>
            </a:r>
            <a:endParaRPr lang="hu-HU" dirty="0"/>
          </a:p>
          <a:p>
            <a:r>
              <a:rPr lang="hu-HU" dirty="0"/>
              <a:t>I</a:t>
            </a:r>
            <a:r>
              <a:rPr lang="hu-HU" dirty="0" smtClean="0"/>
              <a:t>nduktív</a:t>
            </a:r>
            <a:r>
              <a:rPr lang="hu-HU" dirty="0"/>
              <a:t>, melynél egy kevésbé ismert jelenséget írunk le, kizárólag kísérleti adatokra épít (fekete doboz modell</a:t>
            </a:r>
            <a:r>
              <a:rPr lang="hu-HU" dirty="0" smtClean="0"/>
              <a:t>).</a:t>
            </a:r>
          </a:p>
          <a:p>
            <a:r>
              <a:rPr lang="hu-HU" dirty="0" smtClean="0"/>
              <a:t>Legtöbbször e </a:t>
            </a:r>
            <a:r>
              <a:rPr lang="hu-HU" dirty="0"/>
              <a:t>két módszer </a:t>
            </a:r>
            <a:r>
              <a:rPr lang="hu-HU" dirty="0" smtClean="0"/>
              <a:t>kombinált </a:t>
            </a:r>
            <a:r>
              <a:rPr lang="hu-HU" dirty="0"/>
              <a:t>formában </a:t>
            </a:r>
            <a:r>
              <a:rPr lang="hu-HU" dirty="0" smtClean="0"/>
              <a:t>kerül felhasználásra </a:t>
            </a:r>
            <a:r>
              <a:rPr lang="hu-HU" dirty="0"/>
              <a:t>(szürke doboz modell)</a:t>
            </a:r>
            <a:r>
              <a:rPr lang="hu-HU" dirty="0" smtClean="0"/>
              <a:t>. 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Modellezési módszerek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40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és modellezés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142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Mérés folyamata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5.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397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C</a:t>
            </a:r>
            <a:r>
              <a:rPr lang="hu-HU" dirty="0" smtClean="0"/>
              <a:t>élnak </a:t>
            </a:r>
            <a:r>
              <a:rPr lang="hu-HU" dirty="0"/>
              <a:t>megfelelő pontosság </a:t>
            </a:r>
            <a:r>
              <a:rPr lang="hu-HU" dirty="0" smtClean="0"/>
              <a:t>elérése.</a:t>
            </a:r>
            <a:endParaRPr lang="hu-HU" dirty="0"/>
          </a:p>
          <a:p>
            <a:r>
              <a:rPr lang="hu-HU" dirty="0"/>
              <a:t>K</a:t>
            </a:r>
            <a:r>
              <a:rPr lang="hu-HU" dirty="0" smtClean="0"/>
              <a:t>is </a:t>
            </a:r>
            <a:r>
              <a:rPr lang="hu-HU" dirty="0"/>
              <a:t>visszahatás a </a:t>
            </a:r>
            <a:r>
              <a:rPr lang="hu-HU" dirty="0" smtClean="0"/>
              <a:t>mérőkörre.</a:t>
            </a:r>
            <a:endParaRPr lang="hu-HU" dirty="0"/>
          </a:p>
          <a:p>
            <a:r>
              <a:rPr lang="hu-HU" dirty="0"/>
              <a:t>N</a:t>
            </a:r>
            <a:r>
              <a:rPr lang="hu-HU" dirty="0" smtClean="0"/>
              <a:t>agy </a:t>
            </a:r>
            <a:r>
              <a:rPr lang="hu-HU" dirty="0"/>
              <a:t>mérési </a:t>
            </a:r>
            <a:r>
              <a:rPr lang="hu-HU" dirty="0" smtClean="0"/>
              <a:t>sebesség.</a:t>
            </a:r>
            <a:endParaRPr lang="hu-HU" dirty="0"/>
          </a:p>
          <a:p>
            <a:r>
              <a:rPr lang="hu-HU" dirty="0"/>
              <a:t>T</a:t>
            </a:r>
            <a:r>
              <a:rPr lang="hu-HU" dirty="0" smtClean="0"/>
              <a:t>ávadhatóság </a:t>
            </a:r>
            <a:r>
              <a:rPr lang="hu-HU" dirty="0"/>
              <a:t>(távmérés</a:t>
            </a:r>
            <a:r>
              <a:rPr lang="hu-HU" dirty="0" smtClean="0"/>
              <a:t>).</a:t>
            </a:r>
            <a:endParaRPr lang="hu-HU" dirty="0"/>
          </a:p>
          <a:p>
            <a:r>
              <a:rPr lang="hu-HU" i="1" dirty="0"/>
              <a:t>A</a:t>
            </a:r>
            <a:r>
              <a:rPr lang="hu-HU" i="1" dirty="0" smtClean="0"/>
              <a:t>datgyűjtés</a:t>
            </a:r>
            <a:r>
              <a:rPr lang="hu-HU" dirty="0" smtClean="0"/>
              <a:t> </a:t>
            </a:r>
            <a:r>
              <a:rPr lang="hu-HU" dirty="0"/>
              <a:t>(</a:t>
            </a:r>
            <a:r>
              <a:rPr lang="hu-HU" i="1" dirty="0"/>
              <a:t>adattárolás, regisztrálás)</a:t>
            </a:r>
            <a:r>
              <a:rPr lang="hu-HU" dirty="0"/>
              <a:t>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Méréssel szemben támasztott követelmények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folyamata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698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/>
              <a:t>A mérés során a következő mennyiségekkel </a:t>
            </a:r>
            <a:r>
              <a:rPr lang="hu-HU" dirty="0" smtClean="0"/>
              <a:t>találkozunk:</a:t>
            </a:r>
          </a:p>
          <a:p>
            <a:pPr lvl="1"/>
            <a:r>
              <a:rPr lang="hu-HU" dirty="0"/>
              <a:t>m</a:t>
            </a:r>
            <a:r>
              <a:rPr lang="hu-HU" dirty="0" smtClean="0"/>
              <a:t>érendő </a:t>
            </a:r>
            <a:r>
              <a:rPr lang="hu-HU" dirty="0"/>
              <a:t>mennyiség</a:t>
            </a:r>
            <a:r>
              <a:rPr lang="hu-HU" dirty="0" smtClean="0"/>
              <a:t>,</a:t>
            </a:r>
            <a:endParaRPr lang="hu-HU" dirty="0"/>
          </a:p>
          <a:p>
            <a:pPr lvl="1"/>
            <a:r>
              <a:rPr lang="hu-HU" dirty="0"/>
              <a:t>b</a:t>
            </a:r>
            <a:r>
              <a:rPr lang="hu-HU" dirty="0" smtClean="0"/>
              <a:t>efolyásoló mennyiség,</a:t>
            </a:r>
            <a:endParaRPr lang="hu-HU" dirty="0"/>
          </a:p>
          <a:p>
            <a:pPr lvl="1"/>
            <a:r>
              <a:rPr lang="hu-HU" dirty="0"/>
              <a:t>z</a:t>
            </a:r>
            <a:r>
              <a:rPr lang="hu-HU" dirty="0" smtClean="0"/>
              <a:t>avaró mennyiség.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Mennyiségtípusok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43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folyamata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0987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</a:t>
            </a:r>
            <a:r>
              <a:rPr lang="hu-HU" dirty="0" smtClean="0"/>
              <a:t>érés folyamata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44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folyamata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8" name="Kép 7" descr="C:\Users\Joci\Desktop\2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9290" y="3875000"/>
            <a:ext cx="5265420" cy="2270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Kép 10" descr="C:\Users\Joci\Desktop\2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0360" y="1556230"/>
            <a:ext cx="3383280" cy="2164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901908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80" y="1556792"/>
            <a:ext cx="7171041" cy="147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Mérőeszköz felépítése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45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folyamata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9" name="Kép 8" descr="C:\Users\Joci\Desktop\6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810" y="3168264"/>
            <a:ext cx="3040380" cy="998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341" y="4304575"/>
            <a:ext cx="7125318" cy="153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26187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További jelátalakítás szükségessége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folyamata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10" name="Kép 9" descr="C:\Users\Joci\Desktop\2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2590" y="1551350"/>
            <a:ext cx="5798820" cy="2606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Kép 13" descr="C:\Users\Joci\Desktop\1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366" y="4293312"/>
            <a:ext cx="4385854" cy="194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21787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Adatgyűjtés digitális multiméterrel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47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folyamata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8" name="Kép 7" descr="C:\Users\Joci\Desktop\123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520446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693" y="3487784"/>
            <a:ext cx="4231970" cy="2651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2448" y="1556792"/>
            <a:ext cx="3612422" cy="46137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zövegdoboz 16"/>
          <p:cNvSpPr txBox="1">
            <a:spLocks noChangeArrowheads="1"/>
          </p:cNvSpPr>
          <p:nvPr/>
        </p:nvSpPr>
        <p:spPr bwMode="auto">
          <a:xfrm>
            <a:off x="5875552" y="3055312"/>
            <a:ext cx="424639" cy="310161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hu-HU" sz="1100">
                <a:effectLst/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2" name="Szövegdoboz 20"/>
          <p:cNvSpPr txBox="1">
            <a:spLocks noChangeArrowheads="1"/>
          </p:cNvSpPr>
          <p:nvPr/>
        </p:nvSpPr>
        <p:spPr bwMode="auto">
          <a:xfrm>
            <a:off x="7272300" y="3055311"/>
            <a:ext cx="792088" cy="311526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hu-HU" sz="1100">
                <a:effectLst/>
                <a:latin typeface="Calibri"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405153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Adatgyűjtés DAQ eszközzel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 folyamata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10" name="Kép 9" descr="C:\Users\Joci\Desktop\14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5288280" cy="204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02" name="Picture 2" descr="NI USB-9211 (legacy device)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992" y="3758394"/>
            <a:ext cx="3810000" cy="197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1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05558" y="3003004"/>
            <a:ext cx="3835152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5401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Mérési módszerek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6.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62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</a:t>
            </a:r>
            <a:r>
              <a:rPr lang="hu-HU" dirty="0" smtClean="0"/>
              <a:t>rányítás művelete és felosztása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</a:t>
            </a:fld>
            <a:endParaRPr lang="en-GB" dirty="0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21" name="Tartalom helye 20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sz="3500" dirty="0"/>
              <a:t>Az irányítás olyan művelet, amely egy műszaki folyamatot</a:t>
            </a:r>
          </a:p>
          <a:p>
            <a:pPr lvl="1">
              <a:lnSpc>
                <a:spcPct val="110000"/>
              </a:lnSpc>
            </a:pPr>
            <a:r>
              <a:rPr lang="hu-HU" sz="3000" dirty="0"/>
              <a:t>elindít,</a:t>
            </a:r>
          </a:p>
          <a:p>
            <a:pPr lvl="1">
              <a:lnSpc>
                <a:spcPct val="110000"/>
              </a:lnSpc>
            </a:pPr>
            <a:r>
              <a:rPr lang="hu-HU" sz="3000" dirty="0"/>
              <a:t>fenntart,</a:t>
            </a:r>
          </a:p>
          <a:p>
            <a:pPr lvl="1">
              <a:lnSpc>
                <a:spcPct val="110000"/>
              </a:lnSpc>
            </a:pPr>
            <a:r>
              <a:rPr lang="hu-HU" sz="3000" dirty="0"/>
              <a:t>megváltoztat vagy</a:t>
            </a:r>
          </a:p>
          <a:p>
            <a:pPr lvl="1">
              <a:lnSpc>
                <a:spcPct val="110000"/>
              </a:lnSpc>
            </a:pPr>
            <a:r>
              <a:rPr lang="hu-HU" sz="3000" dirty="0"/>
              <a:t>megállít.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hu-HU" sz="3500" dirty="0">
                <a:solidFill>
                  <a:schemeClr val="tx2"/>
                </a:solidFill>
              </a:rPr>
              <a:t>Az irányítás osztályozása:</a:t>
            </a:r>
          </a:p>
          <a:p>
            <a:pPr lvl="1">
              <a:lnSpc>
                <a:spcPct val="110000"/>
              </a:lnSpc>
            </a:pPr>
            <a:r>
              <a:rPr lang="hu-HU" sz="3000" dirty="0"/>
              <a:t>vezérlés (kézi, önműködő),</a:t>
            </a:r>
          </a:p>
          <a:p>
            <a:pPr lvl="1">
              <a:lnSpc>
                <a:spcPct val="110000"/>
              </a:lnSpc>
            </a:pPr>
            <a:r>
              <a:rPr lang="hu-HU" sz="3000" dirty="0"/>
              <a:t>szabályozás (kézi, önműködő</a:t>
            </a:r>
            <a:r>
              <a:rPr lang="hu-HU" sz="3000" dirty="0" smtClean="0"/>
              <a:t>).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hu-HU" sz="3500" dirty="0">
                <a:solidFill>
                  <a:schemeClr val="tx2"/>
                </a:solidFill>
              </a:rPr>
              <a:t>Irányítástechnika (automatika</a:t>
            </a:r>
            <a:r>
              <a:rPr lang="hu-HU" sz="3500" dirty="0" smtClean="0">
                <a:solidFill>
                  <a:schemeClr val="tx2"/>
                </a:solidFill>
              </a:rPr>
              <a:t>)</a:t>
            </a:r>
            <a:endParaRPr lang="hu-HU" sz="3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2506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Analóg mérés: </a:t>
            </a:r>
            <a:r>
              <a:rPr lang="hu-HU" dirty="0"/>
              <a:t>a mérendő mennyiség és a mutatóval kijelzett érték között folyamatos </a:t>
            </a:r>
            <a:r>
              <a:rPr lang="hu-HU" dirty="0" smtClean="0"/>
              <a:t>és folytonos a </a:t>
            </a:r>
            <a:r>
              <a:rPr lang="hu-HU" dirty="0"/>
              <a:t>függvénykapcsolat. </a:t>
            </a:r>
            <a:endParaRPr lang="hu-HU" dirty="0" smtClean="0"/>
          </a:p>
          <a:p>
            <a:r>
              <a:rPr lang="hu-HU" dirty="0"/>
              <a:t>D</a:t>
            </a:r>
            <a:r>
              <a:rPr lang="hu-HU" dirty="0" smtClean="0"/>
              <a:t>igitális mérés: nincs </a:t>
            </a:r>
            <a:r>
              <a:rPr lang="hu-HU" dirty="0"/>
              <a:t>folytonos függvénykapcsolat a mérendő mennyiség és a számjegyekkel kijelzett érték között, hanem diszkrét értékekből és lépcsőkből áll a kapcsolat, csak bizonyos időközönként történik mintavétel a folytonos jelből. 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Analóg és digitális mérés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50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módszerek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62383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</a:t>
            </a:r>
            <a:r>
              <a:rPr lang="hu-HU" dirty="0" smtClean="0"/>
              <a:t>digitális mérés folyamata (</a:t>
            </a:r>
            <a:r>
              <a:rPr lang="hu-HU" dirty="0"/>
              <a:t>mintavételes </a:t>
            </a:r>
            <a:r>
              <a:rPr lang="hu-HU" dirty="0" smtClean="0"/>
              <a:t>eljárás) három</a:t>
            </a:r>
            <a:r>
              <a:rPr lang="hu-HU" dirty="0"/>
              <a:t>, egymást követő fázisból áll:</a:t>
            </a:r>
          </a:p>
          <a:p>
            <a:pPr lvl="1"/>
            <a:r>
              <a:rPr lang="hu-HU" dirty="0"/>
              <a:t>mérés,</a:t>
            </a:r>
          </a:p>
          <a:p>
            <a:pPr lvl="1"/>
            <a:r>
              <a:rPr lang="hu-HU" dirty="0"/>
              <a:t>jelfeldolgozás,</a:t>
            </a:r>
          </a:p>
          <a:p>
            <a:pPr lvl="1"/>
            <a:r>
              <a:rPr lang="hu-HU" dirty="0"/>
              <a:t>kijelzés</a:t>
            </a:r>
            <a:r>
              <a:rPr lang="hu-HU" dirty="0" smtClean="0"/>
              <a:t>.</a:t>
            </a:r>
          </a:p>
          <a:p>
            <a:r>
              <a:rPr lang="hu-HU" dirty="0"/>
              <a:t>Hibrid mérés során az analóg és digitális jelek együtt hordozzák az </a:t>
            </a:r>
            <a:r>
              <a:rPr lang="hu-HU" dirty="0" smtClean="0"/>
              <a:t>információt.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Analóg és digitális mérés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51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módszerek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4585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hu-HU" dirty="0" smtClean="0"/>
          </a:p>
          <a:p>
            <a:pPr>
              <a:spcBef>
                <a:spcPts val="0"/>
              </a:spcBef>
            </a:pPr>
            <a:r>
              <a:rPr lang="hu-HU" dirty="0" smtClean="0"/>
              <a:t>Függvény-</a:t>
            </a:r>
          </a:p>
          <a:p>
            <a:pPr marL="0" indent="355600">
              <a:spcBef>
                <a:spcPts val="0"/>
              </a:spcBef>
              <a:buNone/>
            </a:pPr>
            <a:r>
              <a:rPr lang="hu-HU" dirty="0" smtClean="0"/>
              <a:t>kapcsolatok:</a:t>
            </a:r>
          </a:p>
          <a:p>
            <a:endParaRPr lang="hu-HU" dirty="0"/>
          </a:p>
          <a:p>
            <a:endParaRPr lang="hu-HU" dirty="0" smtClean="0"/>
          </a:p>
          <a:p>
            <a:pPr>
              <a:spcBef>
                <a:spcPts val="0"/>
              </a:spcBef>
            </a:pPr>
            <a:endParaRPr lang="hu-HU" dirty="0" smtClean="0"/>
          </a:p>
          <a:p>
            <a:pPr>
              <a:spcBef>
                <a:spcPts val="0"/>
              </a:spcBef>
            </a:pPr>
            <a:r>
              <a:rPr lang="hu-HU" dirty="0" smtClean="0"/>
              <a:t>Digitális mérés elve: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Analóg és digitális mérés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módszerek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8" name="Kép 7" descr="C:\Users\Joci\Desktop\1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3645024"/>
            <a:ext cx="3996538" cy="2608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291" name="Picture 3" descr="C:\Users\Joci\Desktop\2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598" y="1556792"/>
            <a:ext cx="4096512" cy="205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37565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K</a:t>
            </a:r>
            <a:r>
              <a:rPr lang="hu-HU" dirty="0" smtClean="0"/>
              <a:t>özvetlen mérés: </a:t>
            </a:r>
            <a:r>
              <a:rPr lang="hu-HU" dirty="0"/>
              <a:t>közvetlenül adódik a mérés eredménye (a mérendő mennyiséget közvetlenül a mértékegység egységnyi mennyiségével hasonlítjuk össze), nem szükséges közbenső </a:t>
            </a:r>
            <a:r>
              <a:rPr lang="hu-HU" dirty="0" smtClean="0"/>
              <a:t>számítás.</a:t>
            </a:r>
          </a:p>
          <a:p>
            <a:r>
              <a:rPr lang="hu-HU" dirty="0" smtClean="0"/>
              <a:t>Közvetett mérés: </a:t>
            </a:r>
            <a:r>
              <a:rPr lang="hu-HU" dirty="0"/>
              <a:t>más mennyiségből közbenső számítással, átalakítással, stb. határozzuk meg a mérendő mennyiség </a:t>
            </a:r>
            <a:r>
              <a:rPr lang="hu-HU" dirty="0" smtClean="0"/>
              <a:t>nagyságát.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Közvetlen és közvetett mérés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53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módszerek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94626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É</a:t>
            </a:r>
            <a:r>
              <a:rPr lang="hu-HU" dirty="0" smtClean="0"/>
              <a:t>rtékmutató módszer: </a:t>
            </a:r>
            <a:r>
              <a:rPr lang="hu-HU" dirty="0"/>
              <a:t>a mérendő mennyiség nagysága (értéke) a mérőműszer mutatójának kitérésében vagy számjegykijelzésében </a:t>
            </a:r>
            <a:r>
              <a:rPr lang="hu-HU" dirty="0" smtClean="0"/>
              <a:t>mutatkozik.</a:t>
            </a:r>
          </a:p>
          <a:p>
            <a:r>
              <a:rPr lang="hu-HU" dirty="0" smtClean="0"/>
              <a:t>Állapotbeállító módszer: </a:t>
            </a:r>
            <a:r>
              <a:rPr lang="hu-HU" dirty="0"/>
              <a:t>akkor tudunk a mérendő mennyiség nagyságára következtetni, ha pl. a mérőműszer mutatóját nullára </a:t>
            </a:r>
            <a:r>
              <a:rPr lang="hu-HU" dirty="0" smtClean="0"/>
              <a:t>visszaállítjuk.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Értékmutató és állapotbeállító módszer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54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módszerek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10555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Etalon (hiteles mérték, valamely mértékegység állandó, hiteles mintapéldánya) alkalmazásakor a csoportosítást elvégezhetjük az alábbiak szerint is:</a:t>
            </a:r>
          </a:p>
          <a:p>
            <a:pPr lvl="1"/>
            <a:r>
              <a:rPr lang="hu-HU" dirty="0"/>
              <a:t>összehasonlító,</a:t>
            </a:r>
          </a:p>
          <a:p>
            <a:pPr lvl="1"/>
            <a:r>
              <a:rPr lang="hu-HU" dirty="0"/>
              <a:t>helyettesítő és</a:t>
            </a:r>
          </a:p>
          <a:p>
            <a:pPr lvl="1"/>
            <a:r>
              <a:rPr lang="hu-HU" dirty="0"/>
              <a:t>differencia módszer.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Etalonnal végzett mérések módszerei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55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módszerek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636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7.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38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57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7" name="Kép 6" descr="Analóg multiméter, CAT III 500 V, Voltcraft VC 507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006" y="2400728"/>
            <a:ext cx="2139879" cy="2857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5" descr="1998-00755_3_large_img_e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2505" y="1557630"/>
            <a:ext cx="1143000" cy="2346960"/>
          </a:xfrm>
          <a:prstGeom prst="rect">
            <a:avLst/>
          </a:prstGeom>
          <a:noFill/>
          <a:extLst/>
        </p:spPr>
      </p:pic>
      <p:pic>
        <p:nvPicPr>
          <p:cNvPr id="9" name="Kép 8" descr="C:\Users\Joci\Desktop\1.t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504" y="1556792"/>
            <a:ext cx="2474976" cy="2188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Kép 9" descr="C:\Users\Joci\Desktop\2.t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2665940"/>
            <a:ext cx="1798320" cy="2529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Kép 11" descr="measuri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1731" y="3937007"/>
            <a:ext cx="2286521" cy="2271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4" t="2557" r="13353" b="3977"/>
          <a:stretch/>
        </p:blipFill>
        <p:spPr bwMode="auto">
          <a:xfrm>
            <a:off x="2617948" y="4186354"/>
            <a:ext cx="1507490" cy="19075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97772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E</a:t>
            </a:r>
            <a:r>
              <a:rPr lang="hu-HU" dirty="0" smtClean="0"/>
              <a:t>gyetlen </a:t>
            </a:r>
            <a:r>
              <a:rPr lang="hu-HU" dirty="0"/>
              <a:t>műszerként teszi lehetővé több mennyiség mérését </a:t>
            </a:r>
            <a:r>
              <a:rPr lang="hu-HU" dirty="0" smtClean="0"/>
              <a:t>is.</a:t>
            </a:r>
          </a:p>
          <a:p>
            <a:r>
              <a:rPr lang="hu-HU" dirty="0"/>
              <a:t>A legalapvetőbb multiméterek olyan elektromos mennyiségek mérésére képesek, mint a feszültség, az áramerősség vagy az ellenállás</a:t>
            </a:r>
            <a:r>
              <a:rPr lang="hu-HU" dirty="0" smtClean="0"/>
              <a:t>.</a:t>
            </a:r>
          </a:p>
          <a:p>
            <a:r>
              <a:rPr lang="hu-HU" dirty="0"/>
              <a:t>Egyes multiméterek mérni, illetve tesztelni tudják </a:t>
            </a:r>
            <a:r>
              <a:rPr lang="hu-HU" dirty="0" smtClean="0"/>
              <a:t>a következőket is: frekvencia, kapacitás, hőmérséklet, dióda, tranzisztor, szakadás</a:t>
            </a:r>
            <a:r>
              <a:rPr lang="hu-HU" dirty="0"/>
              <a:t>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Multiméter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096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Analóg multiméter: </a:t>
            </a:r>
            <a:r>
              <a:rPr lang="hu-HU" dirty="0"/>
              <a:t>egy </a:t>
            </a:r>
            <a:r>
              <a:rPr lang="hu-HU" dirty="0" err="1"/>
              <a:t>µA</a:t>
            </a:r>
            <a:r>
              <a:rPr lang="hu-HU" dirty="0"/>
              <a:t> mérőt használ és nyomaték-összehasonlítás elve alapján </a:t>
            </a:r>
            <a:r>
              <a:rPr lang="hu-HU" dirty="0" smtClean="0"/>
              <a:t>működik.</a:t>
            </a:r>
          </a:p>
          <a:p>
            <a:pPr marL="363538" indent="0">
              <a:spcBef>
                <a:spcPts val="0"/>
              </a:spcBef>
              <a:buNone/>
            </a:pPr>
            <a:r>
              <a:rPr lang="hu-HU" dirty="0" smtClean="0"/>
              <a:t>A </a:t>
            </a:r>
            <a:r>
              <a:rPr lang="hu-HU" dirty="0"/>
              <a:t>műszerre kapcsolt mérendő mennyiség hatására a lengőrész elfordul, melynek nyugalmi helyzetében a mutató kijelöli a skálán a mért értéket. </a:t>
            </a:r>
            <a:endParaRPr lang="hu-HU" dirty="0" smtClean="0"/>
          </a:p>
          <a:p>
            <a:r>
              <a:rPr lang="hu-HU" dirty="0"/>
              <a:t>D</a:t>
            </a:r>
            <a:r>
              <a:rPr lang="hu-HU" dirty="0" smtClean="0"/>
              <a:t>igitális multiméter: digitális </a:t>
            </a:r>
            <a:r>
              <a:rPr lang="hu-HU" dirty="0"/>
              <a:t>elv alapján működik és integrált áramkörökből épül fel.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</a:t>
            </a:r>
            <a:r>
              <a:rPr lang="hu-HU" dirty="0" smtClean="0"/>
              <a:t>nalóg és digitális multiméter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59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88000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vezérlési </a:t>
            </a:r>
            <a:r>
              <a:rPr lang="hu-HU" dirty="0"/>
              <a:t>és </a:t>
            </a:r>
            <a:r>
              <a:rPr lang="hu-HU" dirty="0" smtClean="0"/>
              <a:t>a szabályozási folyamat működési vázlata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</a:t>
            </a:fld>
            <a:endParaRPr lang="en-GB" dirty="0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7" name="Kép 6" descr="C:\Users\Joci\Desktop\1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020" y="1484784"/>
            <a:ext cx="4922520" cy="2308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Kép 7" descr="C:\Users\Joci\Desktop\2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988" y="3938900"/>
            <a:ext cx="5509260" cy="2316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églalap 10"/>
          <p:cNvSpPr/>
          <p:nvPr/>
        </p:nvSpPr>
        <p:spPr>
          <a:xfrm>
            <a:off x="6192688" y="2106429"/>
            <a:ext cx="255577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ea typeface="Calibri"/>
                <a:cs typeface="Times New Roman"/>
              </a:rPr>
              <a:t>Rövidítések: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 err="1">
                <a:ea typeface="Calibri"/>
                <a:cs typeface="Times New Roman"/>
              </a:rPr>
              <a:t>x</a:t>
            </a:r>
            <a:r>
              <a:rPr lang="hu-HU" baseline="-25000" dirty="0" err="1">
                <a:ea typeface="Calibri"/>
                <a:cs typeface="Times New Roman"/>
              </a:rPr>
              <a:t>a</a:t>
            </a:r>
            <a:r>
              <a:rPr lang="hu-HU" dirty="0">
                <a:ea typeface="Calibri"/>
                <a:cs typeface="Times New Roman"/>
              </a:rPr>
              <a:t>: alapjel,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 err="1">
                <a:ea typeface="Calibri"/>
                <a:cs typeface="Times New Roman"/>
              </a:rPr>
              <a:t>x</a:t>
            </a:r>
            <a:r>
              <a:rPr lang="hu-HU" baseline="-25000" dirty="0" err="1">
                <a:ea typeface="Calibri"/>
                <a:cs typeface="Times New Roman"/>
              </a:rPr>
              <a:t>e</a:t>
            </a:r>
            <a:r>
              <a:rPr lang="hu-HU" dirty="0">
                <a:ea typeface="Calibri"/>
                <a:cs typeface="Times New Roman"/>
              </a:rPr>
              <a:t>: ellenőrző jel,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 err="1">
                <a:ea typeface="Calibri"/>
                <a:cs typeface="Times New Roman"/>
              </a:rPr>
              <a:t>x</a:t>
            </a:r>
            <a:r>
              <a:rPr lang="hu-HU" baseline="-25000" dirty="0" err="1">
                <a:ea typeface="Calibri"/>
                <a:cs typeface="Times New Roman"/>
              </a:rPr>
              <a:t>r</a:t>
            </a:r>
            <a:r>
              <a:rPr lang="hu-HU" dirty="0">
                <a:ea typeface="Calibri"/>
                <a:cs typeface="Times New Roman"/>
              </a:rPr>
              <a:t>: rendelkező jel,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 err="1">
                <a:ea typeface="Calibri"/>
                <a:cs typeface="Times New Roman"/>
              </a:rPr>
              <a:t>x</a:t>
            </a:r>
            <a:r>
              <a:rPr lang="hu-HU" baseline="-25000" dirty="0" err="1">
                <a:ea typeface="Calibri"/>
                <a:cs typeface="Times New Roman"/>
              </a:rPr>
              <a:t>b</a:t>
            </a:r>
            <a:r>
              <a:rPr lang="hu-HU" dirty="0">
                <a:ea typeface="Calibri"/>
                <a:cs typeface="Times New Roman"/>
              </a:rPr>
              <a:t>: beavatkozó jel,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 err="1">
                <a:ea typeface="Calibri"/>
                <a:cs typeface="Times New Roman"/>
              </a:rPr>
              <a:t>x</a:t>
            </a:r>
            <a:r>
              <a:rPr lang="hu-HU" baseline="-25000" dirty="0" err="1">
                <a:ea typeface="Calibri"/>
                <a:cs typeface="Times New Roman"/>
              </a:rPr>
              <a:t>m</a:t>
            </a:r>
            <a:r>
              <a:rPr lang="hu-HU" dirty="0">
                <a:ea typeface="Calibri"/>
                <a:cs typeface="Times New Roman"/>
              </a:rPr>
              <a:t>: módosított jellemző,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 err="1">
                <a:ea typeface="Calibri"/>
                <a:cs typeface="Times New Roman"/>
              </a:rPr>
              <a:t>x</a:t>
            </a:r>
            <a:r>
              <a:rPr lang="hu-HU" baseline="-25000" dirty="0" err="1">
                <a:ea typeface="Calibri"/>
                <a:cs typeface="Times New Roman"/>
              </a:rPr>
              <a:t>s</a:t>
            </a:r>
            <a:r>
              <a:rPr lang="hu-HU" dirty="0">
                <a:ea typeface="Calibri"/>
                <a:cs typeface="Times New Roman"/>
              </a:rPr>
              <a:t>: szabályozott jellemző,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 err="1">
                <a:ea typeface="Calibri"/>
                <a:cs typeface="Times New Roman"/>
              </a:rPr>
              <a:t>x</a:t>
            </a:r>
            <a:r>
              <a:rPr lang="hu-HU" baseline="-25000" dirty="0" err="1">
                <a:ea typeface="Calibri"/>
                <a:cs typeface="Times New Roman"/>
              </a:rPr>
              <a:t>z</a:t>
            </a:r>
            <a:r>
              <a:rPr lang="hu-HU" dirty="0">
                <a:ea typeface="Calibri"/>
                <a:cs typeface="Times New Roman"/>
              </a:rPr>
              <a:t>: zavaró jellemző,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ea typeface="Calibri"/>
                <a:cs typeface="Times New Roman"/>
              </a:rPr>
              <a:t>A: anyag,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hu-HU" dirty="0">
                <a:ea typeface="Calibri"/>
                <a:cs typeface="Times New Roman"/>
              </a:rPr>
              <a:t>E: energia,</a:t>
            </a:r>
          </a:p>
          <a:p>
            <a:r>
              <a:rPr lang="hu-HU" dirty="0">
                <a:ea typeface="Calibri"/>
              </a:rPr>
              <a:t>I: információ.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3583485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/>
              <a:t>Mérendő mennyiség szerint:</a:t>
            </a:r>
            <a:endParaRPr lang="hu-HU" sz="2800" dirty="0"/>
          </a:p>
          <a:p>
            <a:pPr lvl="1"/>
            <a:r>
              <a:rPr lang="hu-HU" dirty="0" smtClean="0"/>
              <a:t>villamos,</a:t>
            </a:r>
          </a:p>
          <a:p>
            <a:pPr lvl="1"/>
            <a:r>
              <a:rPr lang="hu-HU" dirty="0" smtClean="0"/>
              <a:t>nemvillamos mennyiség.</a:t>
            </a:r>
          </a:p>
          <a:p>
            <a:pPr lvl="0"/>
            <a:r>
              <a:rPr lang="hu-HU" dirty="0"/>
              <a:t>Mérés módja szerint:</a:t>
            </a:r>
            <a:endParaRPr lang="hu-HU" sz="2800" dirty="0"/>
          </a:p>
          <a:p>
            <a:pPr lvl="1"/>
            <a:r>
              <a:rPr lang="hu-HU" dirty="0" smtClean="0"/>
              <a:t>kitéréses,</a:t>
            </a:r>
          </a:p>
          <a:p>
            <a:pPr lvl="1"/>
            <a:r>
              <a:rPr lang="hu-HU" dirty="0" smtClean="0"/>
              <a:t>kompenzációs </a:t>
            </a:r>
            <a:r>
              <a:rPr lang="hu-HU" dirty="0"/>
              <a:t>(</a:t>
            </a:r>
            <a:r>
              <a:rPr lang="hu-HU" dirty="0" smtClean="0"/>
              <a:t>kiegyenlítéses).</a:t>
            </a:r>
          </a:p>
          <a:p>
            <a:pPr lvl="0"/>
            <a:r>
              <a:rPr lang="hu-HU" dirty="0"/>
              <a:t>Pontossági osztály szerint:</a:t>
            </a:r>
            <a:endParaRPr lang="hu-HU" sz="2800" dirty="0"/>
          </a:p>
          <a:p>
            <a:pPr lvl="1"/>
            <a:r>
              <a:rPr lang="hu-HU" dirty="0" smtClean="0"/>
              <a:t>0,01; 0,02</a:t>
            </a:r>
            <a:r>
              <a:rPr lang="hu-HU" dirty="0"/>
              <a:t>;</a:t>
            </a:r>
            <a:r>
              <a:rPr lang="hu-HU" dirty="0" smtClean="0"/>
              <a:t> 0,05; 0,1; 0,2; 0,5; 1; </a:t>
            </a:r>
            <a:r>
              <a:rPr lang="hu-HU" dirty="0" err="1" smtClean="0"/>
              <a:t>1</a:t>
            </a:r>
            <a:r>
              <a:rPr lang="hu-HU" dirty="0" smtClean="0"/>
              <a:t>,5; 2,5; </a:t>
            </a:r>
            <a:r>
              <a:rPr lang="hu-HU" dirty="0" err="1" smtClean="0"/>
              <a:t>5</a:t>
            </a:r>
            <a:r>
              <a:rPr lang="hu-HU" dirty="0"/>
              <a:t>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</a:t>
            </a:r>
            <a:r>
              <a:rPr lang="hu-HU" dirty="0" smtClean="0"/>
              <a:t>érőműszerek </a:t>
            </a:r>
            <a:r>
              <a:rPr lang="hu-HU" dirty="0"/>
              <a:t>osztályozása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60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5003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Működési </a:t>
            </a:r>
            <a:r>
              <a:rPr lang="hu-HU" dirty="0"/>
              <a:t>elv szerint:</a:t>
            </a:r>
            <a:endParaRPr lang="hu-HU" sz="2800" dirty="0"/>
          </a:p>
          <a:p>
            <a:pPr lvl="1"/>
            <a:r>
              <a:rPr lang="hu-HU" dirty="0"/>
              <a:t>villamos (elektromechanikus, elektronikus),</a:t>
            </a:r>
            <a:endParaRPr lang="hu-HU" sz="2400" dirty="0"/>
          </a:p>
          <a:p>
            <a:pPr lvl="1"/>
            <a:r>
              <a:rPr lang="hu-HU" dirty="0"/>
              <a:t>mechanikus,</a:t>
            </a:r>
            <a:endParaRPr lang="hu-HU" sz="2400" dirty="0"/>
          </a:p>
          <a:p>
            <a:pPr lvl="1"/>
            <a:r>
              <a:rPr lang="hu-HU" dirty="0"/>
              <a:t>optikai,</a:t>
            </a:r>
            <a:endParaRPr lang="hu-HU" sz="2400" dirty="0"/>
          </a:p>
          <a:p>
            <a:pPr lvl="1"/>
            <a:r>
              <a:rPr lang="hu-HU" dirty="0" smtClean="0"/>
              <a:t>pneumatikus,</a:t>
            </a:r>
          </a:p>
          <a:p>
            <a:pPr lvl="1"/>
            <a:r>
              <a:rPr lang="hu-HU" dirty="0" smtClean="0"/>
              <a:t>vegyes </a:t>
            </a:r>
            <a:r>
              <a:rPr lang="hu-HU" dirty="0"/>
              <a:t>rendszerű</a:t>
            </a:r>
            <a:r>
              <a:rPr lang="hu-HU" dirty="0" smtClean="0"/>
              <a:t>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</a:t>
            </a:r>
            <a:r>
              <a:rPr lang="hu-HU" dirty="0" smtClean="0"/>
              <a:t>érőműszerek </a:t>
            </a:r>
            <a:r>
              <a:rPr lang="hu-HU" dirty="0"/>
              <a:t>osztályozása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61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9896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/>
              <a:t>Mérés időbeli lefolyása szerint:</a:t>
            </a:r>
            <a:endParaRPr lang="hu-HU" sz="2800" dirty="0"/>
          </a:p>
          <a:p>
            <a:pPr lvl="1"/>
            <a:r>
              <a:rPr lang="hu-HU" dirty="0"/>
              <a:t>folyamatosan mérő </a:t>
            </a:r>
            <a:r>
              <a:rPr lang="hu-HU" dirty="0" smtClean="0"/>
              <a:t>műszerek,</a:t>
            </a:r>
            <a:endParaRPr lang="hu-HU" sz="2400" dirty="0"/>
          </a:p>
          <a:p>
            <a:pPr lvl="1"/>
            <a:r>
              <a:rPr lang="hu-HU" dirty="0"/>
              <a:t>szakaszosan mérő műszerek.</a:t>
            </a:r>
            <a:endParaRPr lang="hu-HU" sz="2400" dirty="0"/>
          </a:p>
          <a:p>
            <a:pPr lvl="0"/>
            <a:r>
              <a:rPr lang="hu-HU" dirty="0"/>
              <a:t>Feladatuk szerint:</a:t>
            </a:r>
            <a:endParaRPr lang="hu-HU" sz="2800" dirty="0"/>
          </a:p>
          <a:p>
            <a:pPr lvl="1"/>
            <a:r>
              <a:rPr lang="hu-HU" dirty="0"/>
              <a:t>mutató,</a:t>
            </a:r>
            <a:endParaRPr lang="hu-HU" sz="2400" dirty="0"/>
          </a:p>
          <a:p>
            <a:pPr lvl="1"/>
            <a:r>
              <a:rPr lang="hu-HU" dirty="0"/>
              <a:t>író (regisztráló</a:t>
            </a:r>
            <a:r>
              <a:rPr lang="hu-HU" dirty="0" smtClean="0"/>
              <a:t>),</a:t>
            </a:r>
          </a:p>
          <a:p>
            <a:pPr lvl="1"/>
            <a:r>
              <a:rPr lang="hu-HU" dirty="0" smtClean="0"/>
              <a:t>jelző </a:t>
            </a:r>
            <a:r>
              <a:rPr lang="hu-HU" dirty="0"/>
              <a:t>műszerek.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</a:t>
            </a:r>
            <a:r>
              <a:rPr lang="hu-HU" dirty="0" smtClean="0"/>
              <a:t>érőműszerek </a:t>
            </a:r>
            <a:r>
              <a:rPr lang="hu-HU" dirty="0"/>
              <a:t>osztályozása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12249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/>
              <a:t>Működtetéshez szükséges segédenergia szerint:</a:t>
            </a:r>
            <a:endParaRPr lang="hu-HU" sz="2800" dirty="0"/>
          </a:p>
          <a:p>
            <a:pPr lvl="1"/>
            <a:r>
              <a:rPr lang="hu-HU" dirty="0"/>
              <a:t>segédenergia nélküli („hideg” műszer),</a:t>
            </a:r>
          </a:p>
          <a:p>
            <a:pPr lvl="1"/>
            <a:r>
              <a:rPr lang="hu-HU" dirty="0"/>
              <a:t>segédenergiával táplált.</a:t>
            </a:r>
          </a:p>
          <a:p>
            <a:pPr lvl="0"/>
            <a:r>
              <a:rPr lang="hu-HU" dirty="0" smtClean="0"/>
              <a:t>Az </a:t>
            </a:r>
            <a:r>
              <a:rPr lang="hu-HU" dirty="0"/>
              <a:t>érzékelő és a jelfeldolgozás egymáshoz viszonyított elhelyezkedése szerint:</a:t>
            </a:r>
            <a:endParaRPr lang="hu-HU" sz="2800" dirty="0"/>
          </a:p>
          <a:p>
            <a:pPr lvl="1"/>
            <a:r>
              <a:rPr lang="hu-HU" dirty="0"/>
              <a:t>helyszínen </a:t>
            </a:r>
            <a:r>
              <a:rPr lang="hu-HU" dirty="0" smtClean="0"/>
              <a:t>mérő,</a:t>
            </a:r>
            <a:endParaRPr lang="hu-HU" sz="2400" dirty="0"/>
          </a:p>
          <a:p>
            <a:pPr lvl="1"/>
            <a:r>
              <a:rPr lang="hu-HU" dirty="0"/>
              <a:t>távmérő műszerek.</a:t>
            </a:r>
            <a:endParaRPr lang="hu-HU" sz="2400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</a:t>
            </a:r>
            <a:r>
              <a:rPr lang="hu-HU" dirty="0" smtClean="0"/>
              <a:t>érőműszerek </a:t>
            </a:r>
            <a:r>
              <a:rPr lang="hu-HU" dirty="0"/>
              <a:t>osztályozása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63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1979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Méréshatár: </a:t>
            </a:r>
            <a:r>
              <a:rPr lang="hu-HU" dirty="0"/>
              <a:t>analóg mérőműszer esetén a mérendő mennyiségnek azon értéke, amely a mutatót a legutolsó skálaosztásig téríti ki, míg digitális mérőműszer esetén a mérendő mennyiségnek az az értéke, melynél a kijelző számjegyei a legmagasabb értékre állnak be</a:t>
            </a:r>
            <a:r>
              <a:rPr lang="hu-HU" dirty="0" smtClean="0"/>
              <a:t>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64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7" name="Kép 6" descr="C:\Users\Joci\Desktop\1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9084" y="4641372"/>
            <a:ext cx="1668780" cy="14020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églalap 7"/>
          <p:cNvSpPr/>
          <p:nvPr/>
        </p:nvSpPr>
        <p:spPr>
          <a:xfrm>
            <a:off x="3362378" y="4881934"/>
            <a:ext cx="4355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dirty="0"/>
              <a:t>Egy 200 </a:t>
            </a:r>
            <a:r>
              <a:rPr lang="hu-HU" dirty="0" err="1"/>
              <a:t>mV</a:t>
            </a:r>
            <a:r>
              <a:rPr lang="hu-HU" dirty="0"/>
              <a:t> </a:t>
            </a:r>
            <a:r>
              <a:rPr lang="hu-HU" dirty="0" smtClean="0"/>
              <a:t>méréshatárú, </a:t>
            </a:r>
            <a:r>
              <a:rPr lang="hu-HU" dirty="0"/>
              <a:t>4½ digites </a:t>
            </a:r>
            <a:r>
              <a:rPr lang="hu-HU" dirty="0" smtClean="0"/>
              <a:t>kijelzőjű </a:t>
            </a:r>
            <a:r>
              <a:rPr lang="hu-HU" dirty="0"/>
              <a:t>mérőműszer esetén a legnagyobb kijelezhető érték </a:t>
            </a:r>
            <a:r>
              <a:rPr lang="hu-HU" dirty="0" smtClean="0"/>
              <a:t>199,99 </a:t>
            </a:r>
            <a:r>
              <a:rPr lang="hu-HU" dirty="0" err="1"/>
              <a:t>mV</a:t>
            </a:r>
            <a:r>
              <a:rPr lang="hu-H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788971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Mérési tartomány: a mérőműszeren még leolvasható legkisebb és legnagyobb érték közötti intervallum, ahol a mérőműszer hibája egy meghatározott értéknél kisebb</a:t>
            </a:r>
            <a:r>
              <a:rPr lang="hu-HU" dirty="0" smtClean="0"/>
              <a:t>.</a:t>
            </a:r>
          </a:p>
          <a:p>
            <a:r>
              <a:rPr lang="hu-HU" dirty="0"/>
              <a:t>Pontosság: megadja, hogy a műszeren leolvasható érték mennyire egyezik a helyes értékkel, azaz a műszer hibájára utal</a:t>
            </a:r>
            <a:r>
              <a:rPr lang="hu-HU" dirty="0" smtClean="0"/>
              <a:t>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65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5405163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2700"/>
              </a:spcBef>
            </a:pPr>
            <a:r>
              <a:rPr lang="hu-HU" dirty="0" smtClean="0"/>
              <a:t>Analóg mérőműszernél: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66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269270"/>
              </p:ext>
            </p:extLst>
          </p:nvPr>
        </p:nvGraphicFramePr>
        <p:xfrm>
          <a:off x="3314700" y="2115772"/>
          <a:ext cx="2514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73" name="Equation" r:id="rId4" imgW="1257120" imgH="419040" progId="Equation.3">
                  <p:embed/>
                </p:oleObj>
              </mc:Choice>
              <mc:Fallback>
                <p:oleObj name="Equation" r:id="rId4" imgW="12571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2115772"/>
                        <a:ext cx="25146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églalap 10"/>
          <p:cNvSpPr/>
          <p:nvPr/>
        </p:nvSpPr>
        <p:spPr>
          <a:xfrm>
            <a:off x="4211960" y="3284984"/>
            <a:ext cx="4932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smtClean="0"/>
              <a:t>H: abszolút hiba,</a:t>
            </a:r>
            <a:endParaRPr lang="hu-HU" dirty="0"/>
          </a:p>
          <a:p>
            <a:r>
              <a:rPr lang="hu-HU" dirty="0" err="1" smtClean="0"/>
              <a:t>h</a:t>
            </a:r>
            <a:r>
              <a:rPr lang="hu-HU" baseline="-25000" dirty="0" err="1" smtClean="0"/>
              <a:t>po</a:t>
            </a:r>
            <a:r>
              <a:rPr lang="hu-HU" dirty="0"/>
              <a:t>: </a:t>
            </a:r>
            <a:r>
              <a:rPr lang="hu-HU" dirty="0" smtClean="0"/>
              <a:t>a pontossági </a:t>
            </a:r>
            <a:r>
              <a:rPr lang="hu-HU" dirty="0"/>
              <a:t>osztálynak megfelelő relatív hiba,</a:t>
            </a:r>
            <a:endParaRPr lang="hu-HU" dirty="0" smtClean="0"/>
          </a:p>
          <a:p>
            <a:r>
              <a:rPr lang="pt-BR" dirty="0"/>
              <a:t>x</a:t>
            </a:r>
            <a:r>
              <a:rPr lang="pt-BR" baseline="-25000" dirty="0"/>
              <a:t>konvencionális</a:t>
            </a:r>
            <a:r>
              <a:rPr lang="pt-BR" dirty="0"/>
              <a:t>: rendszerint a felső méréshatár</a:t>
            </a:r>
            <a:r>
              <a:rPr lang="hu-H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38956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hu-HU" dirty="0" smtClean="0"/>
              <a:t>Digitális mérőműszernél:</a:t>
            </a:r>
          </a:p>
          <a:p>
            <a:pPr lvl="2"/>
            <a:r>
              <a:rPr lang="hu-HU" dirty="0"/>
              <a:t>A mért/mérni kívánt  </a:t>
            </a:r>
            <a:r>
              <a:rPr lang="hu-HU" dirty="0" smtClean="0"/>
              <a:t>értékre </a:t>
            </a:r>
            <a:r>
              <a:rPr lang="hu-HU" dirty="0"/>
              <a:t>vonatkoztatott hibaösszetevő (</a:t>
            </a:r>
            <a:r>
              <a:rPr lang="hu-HU" dirty="0" err="1"/>
              <a:t>h</a:t>
            </a:r>
            <a:r>
              <a:rPr lang="hu-HU" baseline="-25000" dirty="0" err="1"/>
              <a:t>rdg</a:t>
            </a:r>
            <a:r>
              <a:rPr lang="hu-HU" dirty="0"/>
              <a:t>, </a:t>
            </a:r>
            <a:r>
              <a:rPr lang="hu-HU" dirty="0" err="1"/>
              <a:t>reading</a:t>
            </a:r>
            <a:r>
              <a:rPr lang="hu-HU" dirty="0" smtClean="0"/>
              <a:t>):</a:t>
            </a:r>
          </a:p>
          <a:p>
            <a:pPr lvl="2"/>
            <a:endParaRPr lang="hu-HU" dirty="0"/>
          </a:p>
          <a:p>
            <a:pPr lvl="2"/>
            <a:endParaRPr lang="hu-HU" dirty="0" smtClean="0"/>
          </a:p>
          <a:p>
            <a:pPr lvl="2"/>
            <a:r>
              <a:rPr lang="hu-HU" dirty="0" smtClean="0"/>
              <a:t>A </a:t>
            </a:r>
            <a:r>
              <a:rPr lang="hu-HU" dirty="0"/>
              <a:t>méréshatárra vonatkoztatott hibaösszetevő (</a:t>
            </a:r>
            <a:r>
              <a:rPr lang="hu-HU" dirty="0" err="1"/>
              <a:t>h</a:t>
            </a:r>
            <a:r>
              <a:rPr lang="hu-HU" baseline="-25000" dirty="0" err="1"/>
              <a:t>fs</a:t>
            </a:r>
            <a:r>
              <a:rPr lang="hu-HU" dirty="0"/>
              <a:t>, </a:t>
            </a:r>
            <a:r>
              <a:rPr lang="hu-HU" dirty="0" err="1"/>
              <a:t>full</a:t>
            </a:r>
            <a:r>
              <a:rPr lang="hu-HU" dirty="0"/>
              <a:t> </a:t>
            </a:r>
            <a:r>
              <a:rPr lang="hu-HU" dirty="0" err="1"/>
              <a:t>scale</a:t>
            </a:r>
            <a:r>
              <a:rPr lang="hu-HU" dirty="0"/>
              <a:t>):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67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011778"/>
              </p:ext>
            </p:extLst>
          </p:nvPr>
        </p:nvGraphicFramePr>
        <p:xfrm>
          <a:off x="3454400" y="3097426"/>
          <a:ext cx="2235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5" name="Equation" r:id="rId4" imgW="1117600" imgH="457200" progId="Equation.3">
                  <p:embed/>
                </p:oleObj>
              </mc:Choice>
              <mc:Fallback>
                <p:oleObj name="Equation" r:id="rId4" imgW="1117600" imgH="457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4400" y="3097426"/>
                        <a:ext cx="2235200" cy="914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947087"/>
              </p:ext>
            </p:extLst>
          </p:nvPr>
        </p:nvGraphicFramePr>
        <p:xfrm>
          <a:off x="3556441" y="5070670"/>
          <a:ext cx="2031118" cy="88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6" name="Equation" r:id="rId6" imgW="1015559" imgH="444307" progId="Equation.3">
                  <p:embed/>
                </p:oleObj>
              </mc:Choice>
              <mc:Fallback>
                <p:oleObj name="Equation" r:id="rId6" imgW="1015559" imgH="44430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441" y="5070670"/>
                        <a:ext cx="2031118" cy="8886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Téglalap 20"/>
          <p:cNvSpPr/>
          <p:nvPr/>
        </p:nvSpPr>
        <p:spPr>
          <a:xfrm>
            <a:off x="6156176" y="5094477"/>
            <a:ext cx="2987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err="1"/>
              <a:t>H</a:t>
            </a:r>
            <a:r>
              <a:rPr lang="hu-HU" baseline="-25000" dirty="0" err="1"/>
              <a:t>x</a:t>
            </a:r>
            <a:r>
              <a:rPr lang="hu-HU" dirty="0"/>
              <a:t>: a mérés abszolút hibája,</a:t>
            </a:r>
          </a:p>
          <a:p>
            <a:r>
              <a:rPr lang="hu-HU" dirty="0" err="1"/>
              <a:t>x</a:t>
            </a:r>
            <a:r>
              <a:rPr lang="hu-HU" baseline="-25000" dirty="0" err="1"/>
              <a:t>rdg</a:t>
            </a:r>
            <a:r>
              <a:rPr lang="hu-HU" dirty="0"/>
              <a:t>: </a:t>
            </a:r>
            <a:r>
              <a:rPr lang="hu-HU" dirty="0" smtClean="0"/>
              <a:t>mért/mérni kívánt érték,</a:t>
            </a:r>
          </a:p>
          <a:p>
            <a:r>
              <a:rPr lang="hu-HU" dirty="0" err="1"/>
              <a:t>x</a:t>
            </a:r>
            <a:r>
              <a:rPr lang="hu-HU" baseline="-25000" dirty="0" err="1"/>
              <a:t>fs</a:t>
            </a:r>
            <a:r>
              <a:rPr lang="hu-HU" dirty="0"/>
              <a:t>: aktuális </a:t>
            </a:r>
            <a:r>
              <a:rPr lang="hu-HU" dirty="0" smtClean="0"/>
              <a:t>méréshatár.</a:t>
            </a:r>
          </a:p>
        </p:txBody>
      </p:sp>
    </p:spTree>
    <p:extLst>
      <p:ext uri="{BB962C8B-B14F-4D97-AF65-F5344CB8AC3E}">
        <p14:creationId xmlns:p14="http://schemas.microsoft.com/office/powerpoint/2010/main" val="36272414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hu-HU" dirty="0"/>
              <a:t>E két hibaösszetevő egymással kifejezve:</a:t>
            </a:r>
            <a:endParaRPr lang="hu-HU" sz="2400" dirty="0"/>
          </a:p>
          <a:p>
            <a:pPr lvl="2"/>
            <a:endParaRPr lang="hu-HU" dirty="0"/>
          </a:p>
          <a:p>
            <a:pPr lvl="2"/>
            <a:endParaRPr lang="hu-HU" dirty="0" smtClean="0"/>
          </a:p>
          <a:p>
            <a:pPr lvl="2">
              <a:spcBef>
                <a:spcPts val="1200"/>
              </a:spcBef>
            </a:pPr>
            <a:r>
              <a:rPr lang="hu-HU" dirty="0"/>
              <a:t>Az impulzusszámlálásból adódó hibaösszetevő (</a:t>
            </a:r>
            <a:r>
              <a:rPr lang="hu-HU" dirty="0" err="1"/>
              <a:t>h</a:t>
            </a:r>
            <a:r>
              <a:rPr lang="hu-HU" baseline="-25000" dirty="0" err="1"/>
              <a:t>c</a:t>
            </a:r>
            <a:r>
              <a:rPr lang="hu-HU" dirty="0"/>
              <a:t>, </a:t>
            </a:r>
            <a:r>
              <a:rPr lang="hu-HU" dirty="0" err="1"/>
              <a:t>count</a:t>
            </a:r>
            <a:r>
              <a:rPr lang="hu-HU" dirty="0" smtClean="0"/>
              <a:t>):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68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457077"/>
              </p:ext>
            </p:extLst>
          </p:nvPr>
        </p:nvGraphicFramePr>
        <p:xfrm>
          <a:off x="3594100" y="2146808"/>
          <a:ext cx="1955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6" name="Equation" r:id="rId4" imgW="977900" imgH="457200" progId="Equation.3">
                  <p:embed/>
                </p:oleObj>
              </mc:Choice>
              <mc:Fallback>
                <p:oleObj name="Equation" r:id="rId4" imgW="977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4100" y="2146808"/>
                        <a:ext cx="1955800" cy="914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6" name="Objektum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135540"/>
              </p:ext>
            </p:extLst>
          </p:nvPr>
        </p:nvGraphicFramePr>
        <p:xfrm>
          <a:off x="3657600" y="4163594"/>
          <a:ext cx="1828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7" name="Equation" r:id="rId6" imgW="914400" imgH="393700" progId="Equation.3">
                  <p:embed/>
                </p:oleObj>
              </mc:Choice>
              <mc:Fallback>
                <p:oleObj name="Equation" r:id="rId6" imgW="914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163594"/>
                        <a:ext cx="18288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1" name="Téglalap 20"/>
          <p:cNvSpPr/>
          <p:nvPr/>
        </p:nvSpPr>
        <p:spPr>
          <a:xfrm>
            <a:off x="4788024" y="5085184"/>
            <a:ext cx="4355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smtClean="0"/>
              <a:t>D</a:t>
            </a:r>
            <a:r>
              <a:rPr lang="hu-HU" dirty="0"/>
              <a:t>: a bizonytalan jegyek száma,</a:t>
            </a:r>
          </a:p>
          <a:p>
            <a:r>
              <a:rPr lang="hu-HU" dirty="0"/>
              <a:t>N: a kijelzett/kijeleztetni kívánt szám értéke tizedespontok nélkül.</a:t>
            </a:r>
          </a:p>
        </p:txBody>
      </p:sp>
    </p:spTree>
    <p:extLst>
      <p:ext uri="{BB962C8B-B14F-4D97-AF65-F5344CB8AC3E}">
        <p14:creationId xmlns:p14="http://schemas.microsoft.com/office/powerpoint/2010/main" val="17467775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hu-HU" dirty="0" smtClean="0"/>
              <a:t>Eredő </a:t>
            </a:r>
            <a:r>
              <a:rPr lang="hu-HU" dirty="0"/>
              <a:t>relatív hiba</a:t>
            </a:r>
            <a:r>
              <a:rPr lang="hu-HU" dirty="0" smtClean="0"/>
              <a:t>:</a:t>
            </a:r>
            <a:endParaRPr lang="hu-HU" sz="2400" dirty="0"/>
          </a:p>
          <a:p>
            <a:pPr lvl="2"/>
            <a:endParaRPr lang="hu-HU" dirty="0"/>
          </a:p>
          <a:p>
            <a:pPr lvl="2">
              <a:spcBef>
                <a:spcPts val="2400"/>
              </a:spcBef>
            </a:pPr>
            <a:r>
              <a:rPr lang="hu-HU" dirty="0" smtClean="0"/>
              <a:t>Hibasáv</a:t>
            </a:r>
            <a:r>
              <a:rPr lang="hu-HU" dirty="0"/>
              <a:t>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69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8" name="Objektum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296508"/>
              </p:ext>
            </p:extLst>
          </p:nvPr>
        </p:nvGraphicFramePr>
        <p:xfrm>
          <a:off x="3492500" y="2103828"/>
          <a:ext cx="2159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31" name="Equation" r:id="rId4" imgW="1079500" imgH="279400" progId="Equation.3">
                  <p:embed/>
                </p:oleObj>
              </mc:Choice>
              <mc:Fallback>
                <p:oleObj name="Equation" r:id="rId4" imgW="10795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2103828"/>
                        <a:ext cx="2159000" cy="558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20" name="Objektum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261429"/>
              </p:ext>
            </p:extLst>
          </p:nvPr>
        </p:nvGraphicFramePr>
        <p:xfrm>
          <a:off x="3708775" y="3327402"/>
          <a:ext cx="1726450" cy="78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32" name="Equation" r:id="rId6" imgW="863225" imgH="393529" progId="Equation.3">
                  <p:embed/>
                </p:oleObj>
              </mc:Choice>
              <mc:Fallback>
                <p:oleObj name="Equation" r:id="rId6" imgW="86322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775" y="3327402"/>
                        <a:ext cx="1726450" cy="78705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645720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611384"/>
            <a:ext cx="8229600" cy="4680520"/>
          </a:xfrm>
        </p:spPr>
        <p:txBody>
          <a:bodyPr>
            <a:normAutofit lnSpcReduction="10000"/>
          </a:bodyPr>
          <a:lstStyle/>
          <a:p>
            <a:r>
              <a:rPr lang="hu-HU" dirty="0" smtClean="0"/>
              <a:t>Hatáslánc:</a:t>
            </a:r>
          </a:p>
          <a:p>
            <a:pPr lvl="1"/>
            <a:r>
              <a:rPr lang="hu-HU" dirty="0" smtClean="0"/>
              <a:t>vezérlés: nyitott,</a:t>
            </a:r>
          </a:p>
          <a:p>
            <a:pPr lvl="1"/>
            <a:r>
              <a:rPr lang="hu-HU" dirty="0" smtClean="0"/>
              <a:t>szabályozás: zárt.</a:t>
            </a:r>
          </a:p>
          <a:p>
            <a:r>
              <a:rPr lang="hu-HU" dirty="0" smtClean="0"/>
              <a:t>Zavaró jellemzők kiküszöbölése:</a:t>
            </a:r>
          </a:p>
          <a:p>
            <a:pPr lvl="1"/>
            <a:r>
              <a:rPr lang="hu-HU" dirty="0" smtClean="0"/>
              <a:t>vezérlés: csak </a:t>
            </a:r>
            <a:r>
              <a:rPr lang="hu-HU" dirty="0"/>
              <a:t>az előre ismert zavaró </a:t>
            </a:r>
            <a:r>
              <a:rPr lang="hu-HU" dirty="0" smtClean="0"/>
              <a:t>jellemzőket,</a:t>
            </a:r>
          </a:p>
          <a:p>
            <a:pPr lvl="1"/>
            <a:r>
              <a:rPr lang="hu-HU" dirty="0" smtClean="0"/>
              <a:t>szabályozás: valamennyi </a:t>
            </a:r>
            <a:r>
              <a:rPr lang="hu-HU" dirty="0"/>
              <a:t>zavaró </a:t>
            </a:r>
            <a:r>
              <a:rPr lang="hu-HU" dirty="0" smtClean="0"/>
              <a:t>hatást.</a:t>
            </a:r>
          </a:p>
          <a:p>
            <a:r>
              <a:rPr lang="hu-HU" dirty="0" smtClean="0"/>
              <a:t>Stabilitás:</a:t>
            </a:r>
          </a:p>
          <a:p>
            <a:pPr lvl="1"/>
            <a:r>
              <a:rPr lang="hu-HU" dirty="0" smtClean="0"/>
              <a:t>vezérlés: mindig </a:t>
            </a:r>
            <a:r>
              <a:rPr lang="hu-HU" dirty="0"/>
              <a:t>stabilisan </a:t>
            </a:r>
            <a:r>
              <a:rPr lang="hu-HU" dirty="0" smtClean="0"/>
              <a:t>működik,</a:t>
            </a:r>
          </a:p>
          <a:p>
            <a:pPr lvl="1"/>
            <a:r>
              <a:rPr lang="hu-HU" dirty="0" smtClean="0"/>
              <a:t>szabályozás: labilis </a:t>
            </a:r>
            <a:r>
              <a:rPr lang="hu-HU" dirty="0"/>
              <a:t>működés is </a:t>
            </a:r>
            <a:r>
              <a:rPr lang="hu-HU" dirty="0" smtClean="0"/>
              <a:t>bekövetkezhet.</a:t>
            </a:r>
          </a:p>
          <a:p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vezérlés </a:t>
            </a:r>
            <a:r>
              <a:rPr lang="hu-HU" dirty="0" smtClean="0"/>
              <a:t>és </a:t>
            </a:r>
            <a:r>
              <a:rPr lang="hu-HU" dirty="0"/>
              <a:t>a szabályozás </a:t>
            </a:r>
            <a:r>
              <a:rPr lang="hu-HU" dirty="0" smtClean="0"/>
              <a:t>közötti </a:t>
            </a:r>
            <a:r>
              <a:rPr lang="hu-HU" dirty="0"/>
              <a:t>legfontosabb </a:t>
            </a:r>
            <a:r>
              <a:rPr lang="hu-HU" dirty="0" smtClean="0"/>
              <a:t>különbségek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95437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Érzékenység: analóg mérőműszer esetén a mérendő mennyiség egységnyi megváltoztatásához tartozó kitérésváltozás a kijelzőn</a:t>
            </a:r>
            <a:r>
              <a:rPr lang="hu-HU" dirty="0" smtClean="0"/>
              <a:t>:</a:t>
            </a:r>
          </a:p>
          <a:p>
            <a:endParaRPr lang="hu-HU" dirty="0"/>
          </a:p>
          <a:p>
            <a:pPr marL="0" indent="363538">
              <a:spcBef>
                <a:spcPts val="3600"/>
              </a:spcBef>
              <a:buNone/>
            </a:pPr>
            <a:r>
              <a:rPr lang="hu-HU" dirty="0" smtClean="0"/>
              <a:t>Az </a:t>
            </a:r>
            <a:r>
              <a:rPr lang="hu-HU" dirty="0"/>
              <a:t>érzékenység </a:t>
            </a:r>
            <a:r>
              <a:rPr lang="hu-HU" dirty="0" err="1"/>
              <a:t>reciproka</a:t>
            </a:r>
            <a:r>
              <a:rPr lang="hu-HU" dirty="0"/>
              <a:t> a műszerállandó: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70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97949"/>
              </p:ext>
            </p:extLst>
          </p:nvPr>
        </p:nvGraphicFramePr>
        <p:xfrm>
          <a:off x="2451100" y="3645024"/>
          <a:ext cx="424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1" name="Equation" r:id="rId4" imgW="2120900" imgH="419100" progId="Equation.3">
                  <p:embed/>
                </p:oleObj>
              </mc:Choice>
              <mc:Fallback>
                <p:oleObj name="Equation" r:id="rId4" imgW="21209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3645024"/>
                        <a:ext cx="42418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178829"/>
              </p:ext>
            </p:extLst>
          </p:nvPr>
        </p:nvGraphicFramePr>
        <p:xfrm>
          <a:off x="2451100" y="5229200"/>
          <a:ext cx="4241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2" name="Equation" r:id="rId6" imgW="2120900" imgH="393700" progId="Equation.3">
                  <p:embed/>
                </p:oleObj>
              </mc:Choice>
              <mc:Fallback>
                <p:oleObj name="Equation" r:id="rId6" imgW="21209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5229200"/>
                        <a:ext cx="42418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91877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363538">
              <a:buNone/>
            </a:pPr>
            <a:r>
              <a:rPr lang="hu-HU" dirty="0"/>
              <a:t>Lineáris skála esetén</a:t>
            </a:r>
            <a:r>
              <a:rPr lang="hu-HU" dirty="0" smtClean="0"/>
              <a:t>:</a:t>
            </a:r>
          </a:p>
          <a:p>
            <a:pPr marL="0" indent="363538">
              <a:buNone/>
            </a:pPr>
            <a:endParaRPr lang="hu-HU" dirty="0"/>
          </a:p>
          <a:p>
            <a:pPr marL="363538" indent="0">
              <a:spcBef>
                <a:spcPts val="4200"/>
              </a:spcBef>
              <a:buNone/>
            </a:pPr>
            <a:r>
              <a:rPr lang="hu-HU" dirty="0" smtClean="0"/>
              <a:t>Az </a:t>
            </a:r>
            <a:r>
              <a:rPr lang="hu-HU" dirty="0"/>
              <a:t>x mérendő mennyiség meghatározható a c műszerállandó és a mutató fokban, osztásban, stb. leolvasott </a:t>
            </a:r>
            <a:r>
              <a:rPr lang="hu-HU" dirty="0">
                <a:sym typeface="Symbol"/>
              </a:rPr>
              <a:t></a:t>
            </a:r>
            <a:r>
              <a:rPr lang="hu-HU" dirty="0"/>
              <a:t> kitérés szorzataként: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71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4" name="Objektum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844184"/>
              </p:ext>
            </p:extLst>
          </p:nvPr>
        </p:nvGraphicFramePr>
        <p:xfrm>
          <a:off x="3759553" y="2161884"/>
          <a:ext cx="1624894" cy="91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5" name="Equation" r:id="rId4" imgW="812447" imgH="457002" progId="Equation.3">
                  <p:embed/>
                </p:oleObj>
              </mc:Choice>
              <mc:Fallback>
                <p:oleObj name="Equation" r:id="rId4" imgW="812447" imgH="457002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9553" y="2161884"/>
                        <a:ext cx="1624894" cy="91400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8" name="Objektum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489728"/>
              </p:ext>
            </p:extLst>
          </p:nvPr>
        </p:nvGraphicFramePr>
        <p:xfrm>
          <a:off x="4051526" y="4768123"/>
          <a:ext cx="1040948" cy="279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6" name="Equation" r:id="rId6" imgW="520474" imgH="139639" progId="Equation.3">
                  <p:embed/>
                </p:oleObj>
              </mc:Choice>
              <mc:Fallback>
                <p:oleObj name="Equation" r:id="rId6" imgW="520474" imgH="13963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1526" y="4768123"/>
                        <a:ext cx="1040948" cy="27927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16445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363272" cy="4680520"/>
          </a:xfrm>
        </p:spPr>
        <p:txBody>
          <a:bodyPr>
            <a:normAutofit/>
          </a:bodyPr>
          <a:lstStyle/>
          <a:p>
            <a:r>
              <a:rPr lang="hu-HU" dirty="0" smtClean="0"/>
              <a:t>Felbontóképesség: ha egy </a:t>
            </a:r>
            <a:r>
              <a:rPr lang="hu-HU" dirty="0"/>
              <a:t>3½ digites kijelzőjű mérőműszer legkisebb méréshatára 20 </a:t>
            </a:r>
            <a:r>
              <a:rPr lang="hu-HU" dirty="0" err="1"/>
              <a:t>mV</a:t>
            </a:r>
            <a:r>
              <a:rPr lang="hu-HU" dirty="0"/>
              <a:t>, akkor a legnagyobb kijelezhető érték 19,99 </a:t>
            </a:r>
            <a:r>
              <a:rPr lang="hu-HU" dirty="0" err="1"/>
              <a:t>mV</a:t>
            </a:r>
            <a:r>
              <a:rPr lang="hu-HU" dirty="0"/>
              <a:t>, a felbontóképesség pedig 0,01 </a:t>
            </a:r>
            <a:r>
              <a:rPr lang="hu-HU" dirty="0" err="1"/>
              <a:t>mV</a:t>
            </a:r>
            <a:r>
              <a:rPr lang="hu-HU" dirty="0" smtClean="0"/>
              <a:t>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138080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363272" cy="4680520"/>
          </a:xfrm>
        </p:spPr>
        <p:txBody>
          <a:bodyPr>
            <a:normAutofit/>
          </a:bodyPr>
          <a:lstStyle/>
          <a:p>
            <a:r>
              <a:rPr lang="hu-HU" dirty="0" smtClean="0"/>
              <a:t>További jellemzők:</a:t>
            </a:r>
          </a:p>
          <a:p>
            <a:pPr lvl="1"/>
            <a:r>
              <a:rPr lang="hu-HU" dirty="0"/>
              <a:t>beállási idő,</a:t>
            </a:r>
          </a:p>
          <a:p>
            <a:pPr lvl="1"/>
            <a:r>
              <a:rPr lang="hu-HU" dirty="0"/>
              <a:t>csillapítottság,</a:t>
            </a:r>
          </a:p>
          <a:p>
            <a:pPr lvl="1"/>
            <a:r>
              <a:rPr lang="hu-HU" dirty="0" smtClean="0"/>
              <a:t>fogyasztás,</a:t>
            </a:r>
          </a:p>
          <a:p>
            <a:pPr lvl="1"/>
            <a:r>
              <a:rPr lang="hu-HU" dirty="0"/>
              <a:t>használati </a:t>
            </a:r>
            <a:r>
              <a:rPr lang="hu-HU" dirty="0" smtClean="0"/>
              <a:t>helyzet,</a:t>
            </a:r>
            <a:endParaRPr lang="hu-HU" dirty="0"/>
          </a:p>
          <a:p>
            <a:pPr lvl="1"/>
            <a:r>
              <a:rPr lang="hu-HU" dirty="0" smtClean="0"/>
              <a:t>ismétlőképesség</a:t>
            </a:r>
            <a:r>
              <a:rPr lang="hu-HU" dirty="0"/>
              <a:t>,</a:t>
            </a:r>
          </a:p>
          <a:p>
            <a:pPr lvl="1"/>
            <a:r>
              <a:rPr lang="hu-HU" dirty="0" smtClean="0"/>
              <a:t>stabilitás,</a:t>
            </a:r>
          </a:p>
          <a:p>
            <a:pPr lvl="1"/>
            <a:r>
              <a:rPr lang="hu-HU" dirty="0"/>
              <a:t>szigetelési feszültség,</a:t>
            </a:r>
          </a:p>
          <a:p>
            <a:pPr lvl="1"/>
            <a:r>
              <a:rPr lang="hu-HU" dirty="0" smtClean="0"/>
              <a:t>túlterhelhetőség.</a:t>
            </a:r>
          </a:p>
          <a:p>
            <a:pPr lvl="1"/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Mérőműszerek jellemzői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73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2246296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363272" cy="4680520"/>
          </a:xfrm>
        </p:spPr>
        <p:txBody>
          <a:bodyPr>
            <a:normAutofit/>
          </a:bodyPr>
          <a:lstStyle/>
          <a:p>
            <a:r>
              <a:rPr lang="hu-HU" dirty="0"/>
              <a:t>Értelmezzük az alábbi 15 V méréshatárú </a:t>
            </a:r>
            <a:r>
              <a:rPr lang="hu-HU" dirty="0" smtClean="0"/>
              <a:t>táblaműszeren látható piktogramokat!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Feladat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74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Mérőműszerek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pic>
        <p:nvPicPr>
          <p:cNvPr id="10" name="Kép 9" descr="C:\Users\Joci\Desktop\1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5680" y="2694394"/>
            <a:ext cx="3400044" cy="3435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Kép 11" descr="C:\Users\Joci\Desktop\2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6490" y="3550882"/>
            <a:ext cx="3063240" cy="1722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685588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Érzékelők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8</a:t>
            </a:r>
            <a:r>
              <a:rPr lang="hu-HU" dirty="0" smtClean="0"/>
              <a:t>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85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Az érzékelő (sok esetben mérő-átalakító) közvetlen kapcsolatban áll a mérendő mennyiséggel és attól függő mennyiséget/jelet szolgáltat</a:t>
            </a:r>
            <a:r>
              <a:rPr lang="hu-HU" dirty="0" smtClean="0"/>
              <a:t>:</a:t>
            </a:r>
          </a:p>
          <a:p>
            <a:endParaRPr lang="hu-HU" dirty="0" smtClean="0"/>
          </a:p>
          <a:p>
            <a:pPr>
              <a:spcBef>
                <a:spcPts val="2400"/>
              </a:spcBef>
            </a:pPr>
            <a:endParaRPr lang="hu-HU" dirty="0" smtClean="0"/>
          </a:p>
          <a:p>
            <a:pPr>
              <a:spcBef>
                <a:spcPts val="1800"/>
              </a:spcBef>
            </a:pPr>
            <a:r>
              <a:rPr lang="hu-HU" dirty="0"/>
              <a:t>Az érzékelő tehát az információszerzés eszköze</a:t>
            </a:r>
            <a:r>
              <a:rPr lang="hu-HU" dirty="0" smtClean="0"/>
              <a:t>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Érzékelő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368" y="3681154"/>
            <a:ext cx="2827265" cy="1318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2893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/>
              <a:t>P</a:t>
            </a:r>
            <a:r>
              <a:rPr lang="hu-HU" dirty="0" smtClean="0"/>
              <a:t>otenciométer</a:t>
            </a:r>
            <a:r>
              <a:rPr lang="hu-HU" dirty="0"/>
              <a:t>: elmozdulás, elfordulás </a:t>
            </a:r>
            <a:r>
              <a:rPr lang="hu-HU" dirty="0">
                <a:sym typeface="Symbol"/>
              </a:rPr>
              <a:t></a:t>
            </a:r>
            <a:r>
              <a:rPr lang="hu-HU" dirty="0"/>
              <a:t> ellenállás(változás</a:t>
            </a:r>
            <a:r>
              <a:rPr lang="hu-HU" dirty="0" smtClean="0"/>
              <a:t>).</a:t>
            </a:r>
            <a:endParaRPr lang="hu-HU" dirty="0"/>
          </a:p>
          <a:p>
            <a:pPr lvl="0"/>
            <a:r>
              <a:rPr lang="hu-HU" dirty="0"/>
              <a:t>E</a:t>
            </a:r>
            <a:r>
              <a:rPr lang="hu-HU" dirty="0" smtClean="0"/>
              <a:t>llenállás-hőmérő</a:t>
            </a:r>
            <a:r>
              <a:rPr lang="hu-HU" dirty="0"/>
              <a:t>: hőmérséklet </a:t>
            </a:r>
            <a:r>
              <a:rPr lang="hu-HU" dirty="0">
                <a:sym typeface="Symbol"/>
              </a:rPr>
              <a:t></a:t>
            </a:r>
            <a:r>
              <a:rPr lang="hu-HU" dirty="0"/>
              <a:t> ellenállás(változás</a:t>
            </a:r>
            <a:r>
              <a:rPr lang="hu-HU" dirty="0" smtClean="0"/>
              <a:t>).</a:t>
            </a:r>
            <a:endParaRPr lang="hu-HU" dirty="0"/>
          </a:p>
          <a:p>
            <a:pPr lvl="0"/>
            <a:r>
              <a:rPr lang="hu-HU" dirty="0" smtClean="0"/>
              <a:t>Hőelem</a:t>
            </a:r>
            <a:r>
              <a:rPr lang="hu-HU" dirty="0"/>
              <a:t>: hőmérséklet </a:t>
            </a:r>
            <a:r>
              <a:rPr lang="hu-HU" dirty="0">
                <a:sym typeface="Symbol"/>
              </a:rPr>
              <a:t></a:t>
            </a:r>
            <a:r>
              <a:rPr lang="hu-HU" dirty="0"/>
              <a:t> elektromos feszültség(változás</a:t>
            </a:r>
            <a:r>
              <a:rPr lang="hu-HU" dirty="0" smtClean="0"/>
              <a:t>).</a:t>
            </a:r>
            <a:endParaRPr lang="hu-HU" dirty="0"/>
          </a:p>
          <a:p>
            <a:pPr lvl="0"/>
            <a:r>
              <a:rPr lang="hu-HU" dirty="0"/>
              <a:t>K</a:t>
            </a:r>
            <a:r>
              <a:rPr lang="hu-HU" dirty="0" smtClean="0"/>
              <a:t>ondenzátor</a:t>
            </a:r>
            <a:r>
              <a:rPr lang="hu-HU" dirty="0"/>
              <a:t>: nedvességtartalom, nyomás, szint </a:t>
            </a:r>
            <a:r>
              <a:rPr lang="hu-HU" dirty="0">
                <a:sym typeface="Symbol"/>
              </a:rPr>
              <a:t></a:t>
            </a:r>
            <a:r>
              <a:rPr lang="hu-HU" dirty="0"/>
              <a:t> kapacitás(változás</a:t>
            </a:r>
            <a:r>
              <a:rPr lang="hu-HU" dirty="0" smtClean="0"/>
              <a:t>).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Nemvillamos </a:t>
            </a:r>
            <a:r>
              <a:rPr lang="hu-HU" dirty="0"/>
              <a:t>mennyiség villamos jellé </a:t>
            </a:r>
            <a:r>
              <a:rPr lang="hu-HU" dirty="0" smtClean="0"/>
              <a:t>alakítása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77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Téglalap 6">
            <a:hlinkClick r:id="rId3" action="ppaction://hlinkfile"/>
          </p:cNvPr>
          <p:cNvSpPr/>
          <p:nvPr/>
        </p:nvSpPr>
        <p:spPr>
          <a:xfrm>
            <a:off x="6156176" y="3429000"/>
            <a:ext cx="2664296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Hőmérséklet mérése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278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Nyúlásmérő </a:t>
            </a:r>
            <a:r>
              <a:rPr lang="hu-HU" dirty="0"/>
              <a:t>bélyeg: erő hatására bekövetkező mechanikai deformáció </a:t>
            </a:r>
            <a:r>
              <a:rPr lang="hu-HU" dirty="0">
                <a:sym typeface="Symbol"/>
              </a:rPr>
              <a:t></a:t>
            </a:r>
            <a:r>
              <a:rPr lang="hu-HU" dirty="0"/>
              <a:t> ellenállás(változás</a:t>
            </a:r>
            <a:r>
              <a:rPr lang="hu-HU" dirty="0" smtClean="0"/>
              <a:t>):</a:t>
            </a:r>
          </a:p>
          <a:p>
            <a:pPr lvl="1"/>
            <a:r>
              <a:rPr lang="hu-HU" dirty="0"/>
              <a:t>a nemvillamos mennyiség illesztése (mechanikai kialakítás): erő </a:t>
            </a:r>
            <a:r>
              <a:rPr lang="hu-HU" dirty="0">
                <a:sym typeface="Symbol"/>
              </a:rPr>
              <a:t></a:t>
            </a:r>
            <a:r>
              <a:rPr lang="hu-HU" dirty="0"/>
              <a:t> megnyúlás,</a:t>
            </a:r>
          </a:p>
          <a:p>
            <a:pPr lvl="1"/>
            <a:r>
              <a:rPr lang="hu-HU" dirty="0"/>
              <a:t>elemi érzékelő (nyúlásmérő bélyeg): megnyúlás </a:t>
            </a:r>
            <a:r>
              <a:rPr lang="hu-HU" dirty="0">
                <a:sym typeface="Symbol"/>
              </a:rPr>
              <a:t></a:t>
            </a:r>
            <a:r>
              <a:rPr lang="hu-HU" dirty="0"/>
              <a:t> ellenállás-változás,</a:t>
            </a:r>
          </a:p>
          <a:p>
            <a:pPr lvl="1"/>
            <a:r>
              <a:rPr lang="hu-HU" dirty="0"/>
              <a:t>jelátalakító (hídkapcsolás): ellenállás-változás </a:t>
            </a:r>
            <a:r>
              <a:rPr lang="hu-HU" dirty="0">
                <a:sym typeface="Symbol"/>
              </a:rPr>
              <a:t></a:t>
            </a:r>
            <a:r>
              <a:rPr lang="hu-HU" dirty="0"/>
              <a:t> </a:t>
            </a:r>
            <a:r>
              <a:rPr lang="hu-HU" dirty="0" smtClean="0"/>
              <a:t>feszültségváltozás</a:t>
            </a:r>
            <a:r>
              <a:rPr lang="hu-HU" dirty="0"/>
              <a:t>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Nemvillamos </a:t>
            </a:r>
            <a:r>
              <a:rPr lang="hu-HU" dirty="0"/>
              <a:t>mennyiség villamos jellé </a:t>
            </a:r>
            <a:r>
              <a:rPr lang="hu-HU" dirty="0" smtClean="0"/>
              <a:t>alakítása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976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Az átalakítás </a:t>
            </a:r>
            <a:r>
              <a:rPr lang="hu-HU" dirty="0" smtClean="0"/>
              <a:t>előnyei:</a:t>
            </a:r>
          </a:p>
          <a:p>
            <a:pPr lvl="1"/>
            <a:r>
              <a:rPr lang="hu-HU" dirty="0"/>
              <a:t>a villamos jelek tág határok között erősíthetők, digitalizálhatók,</a:t>
            </a:r>
          </a:p>
          <a:p>
            <a:pPr lvl="1"/>
            <a:r>
              <a:rPr lang="hu-HU" dirty="0"/>
              <a:t>megvalósítható a távmérés, az önműködő (automatikus) mérés, adatgyűjtés, adattárolás és regisztrálás,</a:t>
            </a:r>
          </a:p>
          <a:p>
            <a:pPr lvl="1"/>
            <a:r>
              <a:rPr lang="hu-HU" dirty="0"/>
              <a:t>a mérés a kis jel- és energiaszint miatt nem vagy szinte alig hat vissza a folyamatra.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Nemvillamos </a:t>
            </a:r>
            <a:r>
              <a:rPr lang="hu-HU" dirty="0"/>
              <a:t>mennyiség villamos jellé </a:t>
            </a:r>
            <a:r>
              <a:rPr lang="hu-HU" dirty="0" smtClean="0"/>
              <a:t>alakítása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79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35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/>
              <a:t>I</a:t>
            </a:r>
            <a:r>
              <a:rPr lang="hu-HU" dirty="0" smtClean="0"/>
              <a:t>nformációszerzés </a:t>
            </a:r>
            <a:r>
              <a:rPr lang="hu-HU" dirty="0"/>
              <a:t>a </a:t>
            </a:r>
            <a:r>
              <a:rPr lang="hu-HU" dirty="0" smtClean="0"/>
              <a:t>folyamatról.</a:t>
            </a:r>
            <a:endParaRPr lang="hu-HU" dirty="0"/>
          </a:p>
          <a:p>
            <a:pPr lvl="0"/>
            <a:r>
              <a:rPr lang="hu-HU" dirty="0"/>
              <a:t>Í</a:t>
            </a:r>
            <a:r>
              <a:rPr lang="hu-HU" dirty="0" smtClean="0"/>
              <a:t>téletalkotás </a:t>
            </a:r>
            <a:r>
              <a:rPr lang="hu-HU" dirty="0"/>
              <a:t>az információ alapján, döntés a rendelkezés </a:t>
            </a:r>
            <a:r>
              <a:rPr lang="hu-HU" dirty="0" smtClean="0"/>
              <a:t>szükségességéről.</a:t>
            </a:r>
            <a:endParaRPr lang="hu-HU" dirty="0"/>
          </a:p>
          <a:p>
            <a:pPr lvl="0"/>
            <a:r>
              <a:rPr lang="hu-HU" dirty="0"/>
              <a:t>R</a:t>
            </a:r>
            <a:r>
              <a:rPr lang="hu-HU" dirty="0" smtClean="0"/>
              <a:t>endelkezés</a:t>
            </a:r>
            <a:r>
              <a:rPr lang="hu-HU" dirty="0"/>
              <a:t>, azaz utasítás a </a:t>
            </a:r>
            <a:r>
              <a:rPr lang="hu-HU" dirty="0" smtClean="0"/>
              <a:t>beavatkozásra. </a:t>
            </a:r>
            <a:endParaRPr lang="hu-HU" dirty="0"/>
          </a:p>
          <a:p>
            <a:pPr lvl="0"/>
            <a:r>
              <a:rPr lang="hu-HU" dirty="0" smtClean="0"/>
              <a:t>Jelformálás </a:t>
            </a:r>
            <a:r>
              <a:rPr lang="hu-HU" dirty="0"/>
              <a:t>(jelmódosítás, jelerősítés</a:t>
            </a:r>
            <a:r>
              <a:rPr lang="hu-HU" dirty="0" smtClean="0"/>
              <a:t>).</a:t>
            </a:r>
            <a:endParaRPr lang="hu-HU" dirty="0"/>
          </a:p>
          <a:p>
            <a:pPr lvl="0"/>
            <a:r>
              <a:rPr lang="hu-HU" dirty="0"/>
              <a:t>B</a:t>
            </a:r>
            <a:r>
              <a:rPr lang="hu-HU" dirty="0" smtClean="0"/>
              <a:t>eavatkozás</a:t>
            </a:r>
            <a:r>
              <a:rPr lang="hu-HU" dirty="0"/>
              <a:t>, azaz az irányított folyamat befolyásolása a rendelkezés </a:t>
            </a:r>
            <a:r>
              <a:rPr lang="hu-HU" dirty="0" smtClean="0"/>
              <a:t>alapján.</a:t>
            </a:r>
            <a:endParaRPr lang="hu-HU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</a:t>
            </a:r>
            <a:r>
              <a:rPr lang="hu-HU" dirty="0" smtClean="0"/>
              <a:t>irányítás részműveletei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72790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Karakterisztika: a mérendő mennyiség és a kimeneti jel közötti kapcsolatot írja le.</a:t>
            </a:r>
            <a:endParaRPr lang="hu-HU" dirty="0" smtClean="0"/>
          </a:p>
          <a:p>
            <a:r>
              <a:rPr lang="hu-HU" dirty="0" smtClean="0"/>
              <a:t>Az </a:t>
            </a:r>
            <a:r>
              <a:rPr lang="hu-HU" dirty="0"/>
              <a:t>érzékelők karakterisztikáit két csoportba sorolhatjuk:</a:t>
            </a:r>
          </a:p>
          <a:p>
            <a:pPr lvl="1"/>
            <a:r>
              <a:rPr lang="hu-HU" dirty="0" smtClean="0"/>
              <a:t>statikus,</a:t>
            </a:r>
            <a:endParaRPr lang="hu-HU" dirty="0"/>
          </a:p>
          <a:p>
            <a:pPr lvl="1"/>
            <a:r>
              <a:rPr lang="hu-HU" dirty="0"/>
              <a:t>dinamikus.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Karakterisztikák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80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09988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L</a:t>
            </a:r>
            <a:r>
              <a:rPr lang="hu-HU" dirty="0" smtClean="0"/>
              <a:t>eírja </a:t>
            </a:r>
            <a:r>
              <a:rPr lang="hu-HU" dirty="0"/>
              <a:t>a kimenet és a bemenet közötti kapcsolatot, ha a bemenet nem </a:t>
            </a:r>
            <a:r>
              <a:rPr lang="hu-HU" dirty="0" smtClean="0"/>
              <a:t>változik.</a:t>
            </a:r>
          </a:p>
          <a:p>
            <a:r>
              <a:rPr lang="hu-HU" dirty="0" smtClean="0"/>
              <a:t>Vagyis </a:t>
            </a:r>
            <a:r>
              <a:rPr lang="hu-HU" dirty="0"/>
              <a:t>a statikus karakterisztika az időben állandósult bemeneti és kimeneti jelek értékpárjaira </a:t>
            </a:r>
            <a:r>
              <a:rPr lang="hu-HU" dirty="0" smtClean="0"/>
              <a:t>vonatkozik.</a:t>
            </a:r>
          </a:p>
          <a:p>
            <a:r>
              <a:rPr lang="hu-HU" dirty="0" smtClean="0"/>
              <a:t>Az </a:t>
            </a:r>
            <a:r>
              <a:rPr lang="hu-HU" dirty="0"/>
              <a:t>időbeli változást figyelmen kívül </a:t>
            </a:r>
            <a:r>
              <a:rPr lang="hu-HU" dirty="0" smtClean="0"/>
              <a:t>hagyjuk.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Statikus karakterisztika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81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910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 smtClean="0"/>
              <a:t>Néhány </a:t>
            </a:r>
            <a:r>
              <a:rPr lang="hu-HU" dirty="0"/>
              <a:t>statikus </a:t>
            </a:r>
            <a:r>
              <a:rPr lang="hu-HU" dirty="0" smtClean="0"/>
              <a:t>jellemző:</a:t>
            </a:r>
          </a:p>
          <a:p>
            <a:pPr lvl="1"/>
            <a:r>
              <a:rPr lang="hu-HU" dirty="0"/>
              <a:t>méréstartomány,</a:t>
            </a:r>
          </a:p>
          <a:p>
            <a:pPr lvl="1"/>
            <a:r>
              <a:rPr lang="hu-HU" dirty="0" smtClean="0"/>
              <a:t>érzékenység</a:t>
            </a:r>
            <a:r>
              <a:rPr lang="hu-HU" dirty="0"/>
              <a:t>,</a:t>
            </a:r>
          </a:p>
          <a:p>
            <a:pPr lvl="1"/>
            <a:r>
              <a:rPr lang="hu-HU" dirty="0" smtClean="0"/>
              <a:t>felbontóképesség</a:t>
            </a:r>
            <a:r>
              <a:rPr lang="hu-HU" dirty="0"/>
              <a:t>.</a:t>
            </a:r>
            <a:endParaRPr lang="hu-HU" dirty="0" smtClean="0"/>
          </a:p>
          <a:p>
            <a:r>
              <a:rPr lang="hu-HU" dirty="0" smtClean="0"/>
              <a:t>Néhány </a:t>
            </a:r>
            <a:r>
              <a:rPr lang="hu-HU" dirty="0"/>
              <a:t>karakterisztika </a:t>
            </a:r>
            <a:r>
              <a:rPr lang="hu-HU" dirty="0" smtClean="0"/>
              <a:t>hiba:</a:t>
            </a:r>
            <a:endParaRPr lang="hu-HU" dirty="0"/>
          </a:p>
          <a:p>
            <a:pPr lvl="1"/>
            <a:r>
              <a:rPr lang="hu-HU" dirty="0" smtClean="0"/>
              <a:t>linearitási hiba,</a:t>
            </a:r>
            <a:endParaRPr lang="hu-HU" dirty="0"/>
          </a:p>
          <a:p>
            <a:pPr lvl="1"/>
            <a:r>
              <a:rPr lang="hu-HU" dirty="0" smtClean="0"/>
              <a:t>hiszterézis hiba,</a:t>
            </a:r>
            <a:endParaRPr lang="hu-HU" dirty="0"/>
          </a:p>
          <a:p>
            <a:pPr lvl="1"/>
            <a:r>
              <a:rPr lang="hu-HU" dirty="0" smtClean="0"/>
              <a:t>ismétlőképességi hiba,</a:t>
            </a:r>
          </a:p>
          <a:p>
            <a:pPr lvl="1"/>
            <a:r>
              <a:rPr lang="hu-HU" dirty="0" smtClean="0"/>
              <a:t>nullponthiba.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Statikus karakterisztika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82180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</a:t>
            </a:r>
            <a:r>
              <a:rPr lang="hu-HU" dirty="0" smtClean="0"/>
              <a:t> </a:t>
            </a:r>
            <a:r>
              <a:rPr lang="hu-HU" dirty="0"/>
              <a:t>kimenet és a bemenet közötti kapcsolatot adja meg, amikor a mérendő mennyiség gyorsan megváltozik</a:t>
            </a:r>
            <a:r>
              <a:rPr lang="hu-HU" dirty="0" smtClean="0"/>
              <a:t>.</a:t>
            </a:r>
          </a:p>
          <a:p>
            <a:r>
              <a:rPr lang="hu-HU" dirty="0"/>
              <a:t>Általános differenciál-egyenlet</a:t>
            </a:r>
            <a:r>
              <a:rPr lang="hu-HU" dirty="0" smtClean="0"/>
              <a:t>:</a:t>
            </a:r>
          </a:p>
          <a:p>
            <a:endParaRPr lang="hu-HU" dirty="0"/>
          </a:p>
          <a:p>
            <a:endParaRPr lang="hu-HU" dirty="0" smtClean="0"/>
          </a:p>
          <a:p>
            <a:endParaRPr lang="hu-HU" dirty="0"/>
          </a:p>
          <a:p>
            <a:r>
              <a:rPr lang="hu-HU" dirty="0" smtClean="0"/>
              <a:t>Beállási idő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Dinamikus karakterisztika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000007"/>
              </p:ext>
            </p:extLst>
          </p:nvPr>
        </p:nvGraphicFramePr>
        <p:xfrm>
          <a:off x="1765300" y="3789040"/>
          <a:ext cx="5613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19" name="Equation" r:id="rId4" imgW="2806700" imgH="419100" progId="Equation.3">
                  <p:embed/>
                </p:oleObj>
              </mc:Choice>
              <mc:Fallback>
                <p:oleObj name="Equation" r:id="rId4" imgW="2806700" imgH="419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5300" y="3789040"/>
                        <a:ext cx="56134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églalap 8"/>
          <p:cNvSpPr/>
          <p:nvPr/>
        </p:nvSpPr>
        <p:spPr>
          <a:xfrm>
            <a:off x="6228746" y="4726885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/>
              <a:t>a</a:t>
            </a:r>
            <a:r>
              <a:rPr lang="hu-HU" baseline="-25000" dirty="0"/>
              <a:t>0</a:t>
            </a:r>
            <a:r>
              <a:rPr lang="hu-HU" dirty="0"/>
              <a:t>, a</a:t>
            </a:r>
            <a:r>
              <a:rPr lang="hu-HU" baseline="-25000" dirty="0"/>
              <a:t>1</a:t>
            </a:r>
            <a:r>
              <a:rPr lang="hu-HU" dirty="0"/>
              <a:t>, a</a:t>
            </a:r>
            <a:r>
              <a:rPr lang="hu-HU" baseline="-25000" dirty="0"/>
              <a:t>2</a:t>
            </a:r>
            <a:r>
              <a:rPr lang="hu-HU" dirty="0"/>
              <a:t>,…, a</a:t>
            </a:r>
            <a:r>
              <a:rPr lang="hu-HU" baseline="-25000" dirty="0"/>
              <a:t>n</a:t>
            </a:r>
            <a:r>
              <a:rPr lang="hu-HU" dirty="0"/>
              <a:t>: együtthatók</a:t>
            </a:r>
            <a:r>
              <a:rPr lang="hu-HU" dirty="0" smtClean="0"/>
              <a:t>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132470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Nulladrendű (pl. potenciométer), ahol a bemenet és a kimenet lineáris kapcsolatban áll: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Dinamikus karakterisztika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84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1" name="Objektum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239540"/>
              </p:ext>
            </p:extLst>
          </p:nvPr>
        </p:nvGraphicFramePr>
        <p:xfrm>
          <a:off x="2123728" y="3861048"/>
          <a:ext cx="1498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1" name="Equation" r:id="rId4" imgW="749300" imgH="228600" progId="Equation.3">
                  <p:embed/>
                </p:oleObj>
              </mc:Choice>
              <mc:Fallback>
                <p:oleObj name="Equation" r:id="rId4" imgW="749300" imgH="228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861048"/>
                        <a:ext cx="1498600" cy="457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Kép 11" descr="C:\Users\Joci\Desktop\6.t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2780928"/>
            <a:ext cx="3314700" cy="2476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28255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Elsőrendű (pl. higanytöltésű hőmérő folyadékba merítéskor), ahol a bemenet és a kimenet közötti kapcsolat egy elsőrendű differenciál-egyenlettel adható meg: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Dinamikus karakterisztika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85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9" name="Objektum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155265"/>
              </p:ext>
            </p:extLst>
          </p:nvPr>
        </p:nvGraphicFramePr>
        <p:xfrm>
          <a:off x="3276600" y="3707206"/>
          <a:ext cx="2590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3" name="Equation" r:id="rId4" imgW="1295400" imgH="393700" progId="Equation.3">
                  <p:embed/>
                </p:oleObj>
              </mc:Choice>
              <mc:Fallback>
                <p:oleObj name="Equation" r:id="rId4" imgW="12954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707206"/>
                        <a:ext cx="2590800" cy="7874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924435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Másodrendű (pl. tömeg-rugó-csillapító rendszer, mint gyorsulásmérő vagy egy tokkal ellátott hőmérő), ahol a bemenet és a kimenet kapcsolatát egy másodrendű differenciál-egyenlet írja le: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Dinamikus karakterisztika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86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344420"/>
              </p:ext>
            </p:extLst>
          </p:nvPr>
        </p:nvGraphicFramePr>
        <p:xfrm>
          <a:off x="2654300" y="4163594"/>
          <a:ext cx="3835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7" name="Equation" r:id="rId4" imgW="1917700" imgH="419100" progId="Equation.3">
                  <p:embed/>
                </p:oleObj>
              </mc:Choice>
              <mc:Fallback>
                <p:oleObj name="Equation" r:id="rId4" imgW="1917700" imgH="419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4300" y="4163594"/>
                        <a:ext cx="38354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328135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Egy függőleges elrendezésű tömeg-rugó-csillapító rendszerre (csillapított szabad rezgés esetén) felírható a következő differenciál-egyenlet: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Tömeg-rugó-csillapító </a:t>
            </a:r>
            <a:r>
              <a:rPr lang="hu-HU" dirty="0"/>
              <a:t>rendszer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87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3" name="Objektu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671874"/>
              </p:ext>
            </p:extLst>
          </p:nvPr>
        </p:nvGraphicFramePr>
        <p:xfrm>
          <a:off x="1778248" y="3915972"/>
          <a:ext cx="3225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4" name="Equation" r:id="rId4" imgW="1612900" imgH="419100" progId="Equation.3">
                  <p:embed/>
                </p:oleObj>
              </mc:Choice>
              <mc:Fallback>
                <p:oleObj name="Equation" r:id="rId4" imgW="1612900" imgH="419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248" y="3915972"/>
                        <a:ext cx="32258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églalap 13"/>
          <p:cNvSpPr/>
          <p:nvPr/>
        </p:nvSpPr>
        <p:spPr>
          <a:xfrm>
            <a:off x="5184576" y="3607856"/>
            <a:ext cx="2555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/>
              <a:t>m: tömeg</a:t>
            </a:r>
            <a:r>
              <a:rPr lang="hu-HU" dirty="0" smtClean="0"/>
              <a:t>,</a:t>
            </a:r>
            <a:endParaRPr lang="hu-HU" dirty="0"/>
          </a:p>
          <a:p>
            <a:r>
              <a:rPr lang="hu-HU" dirty="0"/>
              <a:t>c: </a:t>
            </a:r>
            <a:r>
              <a:rPr lang="hu-HU" dirty="0" smtClean="0"/>
              <a:t>csillapítási </a:t>
            </a:r>
            <a:r>
              <a:rPr lang="hu-HU" dirty="0"/>
              <a:t>tényező</a:t>
            </a:r>
            <a:r>
              <a:rPr lang="hu-HU" dirty="0" smtClean="0"/>
              <a:t>,</a:t>
            </a:r>
            <a:endParaRPr lang="hu-HU" dirty="0"/>
          </a:p>
          <a:p>
            <a:r>
              <a:rPr lang="hu-HU" dirty="0"/>
              <a:t>k: rugómerevség</a:t>
            </a:r>
            <a:r>
              <a:rPr lang="hu-HU" dirty="0" smtClean="0"/>
              <a:t>,</a:t>
            </a:r>
            <a:endParaRPr lang="hu-HU" dirty="0"/>
          </a:p>
          <a:p>
            <a:r>
              <a:rPr lang="hu-HU" dirty="0"/>
              <a:t>y: </a:t>
            </a:r>
            <a:r>
              <a:rPr lang="hu-HU" dirty="0" smtClean="0"/>
              <a:t>elmozdulás.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452991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Csillapítási viszony</a:t>
            </a:r>
            <a:r>
              <a:rPr lang="hu-HU" dirty="0" smtClean="0"/>
              <a:t>:</a:t>
            </a:r>
          </a:p>
          <a:p>
            <a:endParaRPr lang="hu-HU" dirty="0"/>
          </a:p>
          <a:p>
            <a:pPr>
              <a:spcBef>
                <a:spcPts val="3600"/>
              </a:spcBef>
            </a:pPr>
            <a:r>
              <a:rPr lang="hu-HU" dirty="0" smtClean="0"/>
              <a:t>A </a:t>
            </a:r>
            <a:r>
              <a:rPr lang="hu-HU" dirty="0"/>
              <a:t>csillapítási viszony alapján a rendszer lehet:</a:t>
            </a:r>
            <a:endParaRPr lang="hu-HU" sz="2800" dirty="0"/>
          </a:p>
          <a:p>
            <a:pPr lvl="1"/>
            <a:r>
              <a:rPr lang="hu-HU" dirty="0"/>
              <a:t>túlcsillapított </a:t>
            </a:r>
            <a:r>
              <a:rPr lang="hu-HU" dirty="0" smtClean="0"/>
              <a:t>(</a:t>
            </a:r>
            <a:r>
              <a:rPr lang="el-GR" dirty="0" smtClean="0">
                <a:latin typeface="Times New Roman"/>
                <a:cs typeface="Times New Roman"/>
              </a:rPr>
              <a:t>ζ</a:t>
            </a:r>
            <a:r>
              <a:rPr lang="hu-HU" dirty="0" smtClean="0">
                <a:latin typeface="Times New Roman"/>
                <a:cs typeface="Times New Roman"/>
              </a:rPr>
              <a:t> </a:t>
            </a:r>
            <a:r>
              <a:rPr lang="hu-HU" dirty="0" smtClean="0"/>
              <a:t>&gt; </a:t>
            </a:r>
            <a:r>
              <a:rPr lang="hu-HU" dirty="0"/>
              <a:t>1),</a:t>
            </a:r>
            <a:endParaRPr lang="hu-HU" sz="2400" dirty="0"/>
          </a:p>
          <a:p>
            <a:pPr lvl="1"/>
            <a:r>
              <a:rPr lang="hu-HU" dirty="0"/>
              <a:t>kritikus csillapítású </a:t>
            </a:r>
            <a:r>
              <a:rPr lang="hu-HU" dirty="0" smtClean="0"/>
              <a:t>(</a:t>
            </a:r>
            <a:r>
              <a:rPr lang="el-GR" dirty="0">
                <a:latin typeface="Times New Roman"/>
                <a:cs typeface="Times New Roman"/>
              </a:rPr>
              <a:t>ζ</a:t>
            </a:r>
            <a:r>
              <a:rPr lang="hu-HU" dirty="0" smtClean="0"/>
              <a:t> </a:t>
            </a:r>
            <a:r>
              <a:rPr lang="hu-HU" dirty="0"/>
              <a:t>= 1</a:t>
            </a:r>
            <a:r>
              <a:rPr lang="hu-HU" dirty="0" smtClean="0"/>
              <a:t>),</a:t>
            </a:r>
          </a:p>
          <a:p>
            <a:pPr lvl="1"/>
            <a:r>
              <a:rPr lang="hu-HU" dirty="0" smtClean="0"/>
              <a:t>alulcsillapított (</a:t>
            </a:r>
            <a:r>
              <a:rPr lang="el-GR" dirty="0">
                <a:latin typeface="Times New Roman"/>
                <a:cs typeface="Times New Roman"/>
              </a:rPr>
              <a:t>ζ</a:t>
            </a:r>
            <a:r>
              <a:rPr lang="hu-HU" dirty="0" smtClean="0"/>
              <a:t> </a:t>
            </a:r>
            <a:r>
              <a:rPr lang="hu-HU" dirty="0"/>
              <a:t>&lt; 1).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Tömeg-rugó-csillapító rendszer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88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5" name="Objektum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896141"/>
              </p:ext>
            </p:extLst>
          </p:nvPr>
        </p:nvGraphicFramePr>
        <p:xfrm>
          <a:off x="3708775" y="2204864"/>
          <a:ext cx="1726450" cy="837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6" name="Equation" r:id="rId4" imgW="863225" imgH="418918" progId="Equation.3">
                  <p:embed/>
                </p:oleObj>
              </mc:Choice>
              <mc:Fallback>
                <p:oleObj name="Equation" r:id="rId4" imgW="863225" imgH="418918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775" y="2204864"/>
                        <a:ext cx="1726450" cy="837836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62762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Tömeg-rugó-csillapító rendszer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89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34" name="Tartalom helye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80520"/>
          </a:xfrm>
        </p:spPr>
        <p:txBody>
          <a:bodyPr/>
          <a:lstStyle/>
          <a:p>
            <a:r>
              <a:rPr lang="hu-HU" dirty="0"/>
              <a:t>Matematikai </a:t>
            </a:r>
            <a:r>
              <a:rPr lang="hu-HU" dirty="0" smtClean="0"/>
              <a:t>modell:</a:t>
            </a:r>
          </a:p>
          <a:p>
            <a:endParaRPr lang="hu-HU" dirty="0"/>
          </a:p>
          <a:p>
            <a:pPr>
              <a:spcBef>
                <a:spcPts val="4000"/>
              </a:spcBef>
            </a:pPr>
            <a:r>
              <a:rPr lang="hu-HU" dirty="0" smtClean="0"/>
              <a:t>Funkcionális </a:t>
            </a:r>
            <a:r>
              <a:rPr lang="hu-HU" dirty="0"/>
              <a:t>modell</a:t>
            </a:r>
            <a:r>
              <a:rPr lang="hu-HU" dirty="0" smtClean="0"/>
              <a:t>:</a:t>
            </a:r>
            <a:endParaRPr lang="hu-HU" dirty="0"/>
          </a:p>
        </p:txBody>
      </p:sp>
      <p:pic>
        <p:nvPicPr>
          <p:cNvPr id="36" name="Picture 145" descr="C:\Users\Joci\Desktop\1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621" y="3757976"/>
            <a:ext cx="5610758" cy="252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7" name="Objektum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545214"/>
              </p:ext>
            </p:extLst>
          </p:nvPr>
        </p:nvGraphicFramePr>
        <p:xfrm>
          <a:off x="2051720" y="2173800"/>
          <a:ext cx="3403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75" name="Equation" r:id="rId5" imgW="1701720" imgH="419040" progId="Equation.3">
                  <p:embed/>
                </p:oleObj>
              </mc:Choice>
              <mc:Fallback>
                <p:oleObj name="Equation" r:id="rId5" imgW="17017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2173800"/>
                        <a:ext cx="34036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églalap 37"/>
          <p:cNvSpPr/>
          <p:nvPr/>
        </p:nvSpPr>
        <p:spPr>
          <a:xfrm>
            <a:off x="5580112" y="2269336"/>
            <a:ext cx="1584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Jelölés:</a:t>
            </a:r>
          </a:p>
          <a:p>
            <a:r>
              <a:rPr lang="hu-HU" dirty="0" smtClean="0"/>
              <a:t>f(t): gerjesztés.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38225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Szoba hőfoktartása: </a:t>
            </a:r>
            <a:r>
              <a:rPr lang="hu-HU" dirty="0">
                <a:solidFill>
                  <a:schemeClr val="accent1"/>
                </a:solidFill>
              </a:rPr>
              <a:t>vezérlés</a:t>
            </a:r>
            <a:r>
              <a:rPr lang="hu-HU" dirty="0"/>
              <a:t>sel vagy </a:t>
            </a:r>
            <a:r>
              <a:rPr lang="hu-HU" dirty="0" smtClean="0">
                <a:solidFill>
                  <a:schemeClr val="accent1"/>
                </a:solidFill>
              </a:rPr>
              <a:t>szabályozás</a:t>
            </a:r>
            <a:r>
              <a:rPr lang="hu-HU" dirty="0" smtClean="0"/>
              <a:t>sal?</a:t>
            </a:r>
          </a:p>
          <a:p>
            <a:r>
              <a:rPr lang="hu-HU" dirty="0" smtClean="0"/>
              <a:t>Tartályban </a:t>
            </a:r>
            <a:r>
              <a:rPr lang="hu-HU" dirty="0"/>
              <a:t>lévő folyadék </a:t>
            </a:r>
            <a:r>
              <a:rPr lang="hu-HU" dirty="0" smtClean="0"/>
              <a:t>hőmérsékletének, szintjének </a:t>
            </a:r>
            <a:r>
              <a:rPr lang="hu-HU" dirty="0"/>
              <a:t>előírt értéken tartása: </a:t>
            </a:r>
            <a:r>
              <a:rPr lang="hu-HU" dirty="0">
                <a:solidFill>
                  <a:schemeClr val="accent1"/>
                </a:solidFill>
              </a:rPr>
              <a:t>vezérlés</a:t>
            </a:r>
            <a:r>
              <a:rPr lang="hu-HU" dirty="0"/>
              <a:t>sel vagy </a:t>
            </a:r>
            <a:r>
              <a:rPr lang="hu-HU" dirty="0" smtClean="0">
                <a:solidFill>
                  <a:schemeClr val="accent1"/>
                </a:solidFill>
              </a:rPr>
              <a:t>szabályozás</a:t>
            </a:r>
            <a:r>
              <a:rPr lang="hu-HU" dirty="0" smtClean="0"/>
              <a:t>sal?</a:t>
            </a:r>
          </a:p>
          <a:p>
            <a:r>
              <a:rPr lang="hu-HU" dirty="0" smtClean="0"/>
              <a:t>Keverőgép </a:t>
            </a:r>
            <a:r>
              <a:rPr lang="hu-HU" dirty="0"/>
              <a:t>motorjának indítása: </a:t>
            </a:r>
            <a:r>
              <a:rPr lang="hu-HU" dirty="0">
                <a:solidFill>
                  <a:schemeClr val="accent1"/>
                </a:solidFill>
              </a:rPr>
              <a:t>vezérlés</a:t>
            </a:r>
            <a:r>
              <a:rPr lang="hu-HU" dirty="0"/>
              <a:t>sel vagy </a:t>
            </a:r>
            <a:r>
              <a:rPr lang="hu-HU" dirty="0">
                <a:solidFill>
                  <a:schemeClr val="accent1"/>
                </a:solidFill>
              </a:rPr>
              <a:t>szabályozás</a:t>
            </a:r>
            <a:r>
              <a:rPr lang="hu-HU" dirty="0"/>
              <a:t>sal?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Gondolkodtató </a:t>
            </a:r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Bevezetés a méréstechnikába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6225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Kép 26" descr="C:\Users\Joci\Desktop\6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200" y="2190350"/>
            <a:ext cx="2979420" cy="2453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Kép 25" descr="C:\Users\Joci\Desktop\5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634" y="2190350"/>
            <a:ext cx="2987040" cy="2453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Kép 23" descr="C:\Users\Joci\Desktop\7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188638"/>
            <a:ext cx="2999948" cy="2455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Válaszfüggvények: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Tömeg-rugó-csillapító rendszer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90</a:t>
            </a:fld>
            <a:endParaRPr lang="en-GB"/>
          </a:p>
        </p:txBody>
      </p:sp>
      <p:sp>
        <p:nvSpPr>
          <p:cNvPr id="5" name="Téglalap 4">
            <a:hlinkClick r:id="rId5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Érzékelők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20" name="Szövegdoboz 3510282"/>
          <p:cNvSpPr txBox="1">
            <a:spLocks noChangeArrowheads="1"/>
          </p:cNvSpPr>
          <p:nvPr/>
        </p:nvSpPr>
        <p:spPr bwMode="auto">
          <a:xfrm>
            <a:off x="251520" y="4204800"/>
            <a:ext cx="2664296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hu-HU" sz="14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Túlcsillapított</a:t>
            </a:r>
            <a:endParaRPr lang="hu-H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Szövegdoboz 3510284"/>
          <p:cNvSpPr txBox="1">
            <a:spLocks noChangeArrowheads="1"/>
          </p:cNvSpPr>
          <p:nvPr/>
        </p:nvSpPr>
        <p:spPr bwMode="auto">
          <a:xfrm>
            <a:off x="3304884" y="4205485"/>
            <a:ext cx="2664296" cy="27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hu-HU" sz="14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Kritikus csillapítás</a:t>
            </a:r>
            <a:endParaRPr lang="hu-H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2" name="Szövegdoboz 3510283"/>
          <p:cNvSpPr txBox="1">
            <a:spLocks noChangeArrowheads="1"/>
          </p:cNvSpPr>
          <p:nvPr/>
        </p:nvSpPr>
        <p:spPr bwMode="auto">
          <a:xfrm>
            <a:off x="6300192" y="4205485"/>
            <a:ext cx="2664296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hu-HU" sz="1400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Alulcsillapított</a:t>
            </a:r>
            <a:endParaRPr lang="hu-H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073867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Mérési hibák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9. fejezet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66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Egy fizikai mennyiség valódi értéke nem határozható meg teljes bizonyossággal, mivel a mérési módszer tökéletlensége, a mérőeszköz pontatlansága, a mérést végző személy adottságai és a külső körülmények miatt hibák lépnek fel, ezért az a cél, hogy a valódi értéket a lehető legjobban </a:t>
            </a:r>
            <a:r>
              <a:rPr lang="hu-HU" dirty="0" smtClean="0"/>
              <a:t>megbecsüljük.</a:t>
            </a:r>
          </a:p>
          <a:p>
            <a:r>
              <a:rPr lang="hu-HU" dirty="0" smtClean="0"/>
              <a:t>A </a:t>
            </a:r>
            <a:r>
              <a:rPr lang="hu-HU" dirty="0"/>
              <a:t>valódi érték legjobb becslését helyes értéknek nevezzük.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Mérési hibák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92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4726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Abszolút hiba</a:t>
            </a:r>
            <a:r>
              <a:rPr lang="hu-HU" dirty="0" smtClean="0"/>
              <a:t>:</a:t>
            </a:r>
          </a:p>
          <a:p>
            <a:endParaRPr lang="hu-HU" dirty="0"/>
          </a:p>
          <a:p>
            <a:r>
              <a:rPr lang="hu-HU" dirty="0" smtClean="0"/>
              <a:t>Korrekció:</a:t>
            </a:r>
          </a:p>
          <a:p>
            <a:endParaRPr lang="hu-HU" dirty="0" smtClean="0"/>
          </a:p>
          <a:p>
            <a:pPr>
              <a:spcBef>
                <a:spcPts val="0"/>
              </a:spcBef>
            </a:pPr>
            <a:r>
              <a:rPr lang="hu-HU" dirty="0" smtClean="0"/>
              <a:t>Relatív hiba és százalékos </a:t>
            </a:r>
            <a:r>
              <a:rPr lang="hu-HU" dirty="0"/>
              <a:t>alakja</a:t>
            </a:r>
            <a:r>
              <a:rPr lang="hu-HU" dirty="0" smtClean="0"/>
              <a:t>: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Mérési </a:t>
            </a:r>
            <a:r>
              <a:rPr lang="hu-HU" dirty="0"/>
              <a:t>hibák </a:t>
            </a:r>
            <a:r>
              <a:rPr lang="hu-HU" dirty="0" smtClean="0"/>
              <a:t>megjelenítésük szerint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93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276055"/>
              </p:ext>
            </p:extLst>
          </p:nvPr>
        </p:nvGraphicFramePr>
        <p:xfrm>
          <a:off x="2900486" y="2176272"/>
          <a:ext cx="1599506" cy="43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05" name="Equation" r:id="rId4" imgW="799753" imgH="215806" progId="Equation.3">
                  <p:embed/>
                </p:oleObj>
              </mc:Choice>
              <mc:Fallback>
                <p:oleObj name="Equation" r:id="rId4" imgW="799753" imgH="21580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0486" y="2176272"/>
                        <a:ext cx="1599506" cy="4316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0" name="Objektum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613723"/>
              </p:ext>
            </p:extLst>
          </p:nvPr>
        </p:nvGraphicFramePr>
        <p:xfrm>
          <a:off x="3124828" y="3284422"/>
          <a:ext cx="2894344" cy="43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06" name="Equation" r:id="rId6" imgW="1447172" imgH="215806" progId="Equation.3">
                  <p:embed/>
                </p:oleObj>
              </mc:Choice>
              <mc:Fallback>
                <p:oleObj name="Equation" r:id="rId6" imgW="1447172" imgH="21580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828" y="3284422"/>
                        <a:ext cx="2894344" cy="431612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églalap 10"/>
          <p:cNvSpPr/>
          <p:nvPr/>
        </p:nvSpPr>
        <p:spPr>
          <a:xfrm>
            <a:off x="4644008" y="1916832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smtClean="0"/>
              <a:t>Jelölések:</a:t>
            </a:r>
          </a:p>
          <a:p>
            <a:r>
              <a:rPr lang="hu-HU" dirty="0" err="1"/>
              <a:t>x</a:t>
            </a:r>
            <a:r>
              <a:rPr lang="hu-HU" baseline="-25000" dirty="0" err="1"/>
              <a:t>m</a:t>
            </a:r>
            <a:r>
              <a:rPr lang="hu-HU" dirty="0"/>
              <a:t>: mért érték,</a:t>
            </a:r>
          </a:p>
          <a:p>
            <a:r>
              <a:rPr lang="hu-HU" dirty="0" err="1"/>
              <a:t>x</a:t>
            </a:r>
            <a:r>
              <a:rPr lang="hu-HU" baseline="-25000" dirty="0" err="1"/>
              <a:t>h</a:t>
            </a:r>
            <a:r>
              <a:rPr lang="hu-HU" dirty="0"/>
              <a:t>: helyes </a:t>
            </a:r>
            <a:r>
              <a:rPr lang="hu-HU" dirty="0" smtClean="0"/>
              <a:t>érték.</a:t>
            </a:r>
            <a:endParaRPr lang="hu-HU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3" name="Objektu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3698"/>
              </p:ext>
            </p:extLst>
          </p:nvPr>
        </p:nvGraphicFramePr>
        <p:xfrm>
          <a:off x="2167270" y="4437112"/>
          <a:ext cx="2361176" cy="88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07" name="Equation" r:id="rId8" imgW="1180588" imgH="444307" progId="Equation.3">
                  <p:embed/>
                </p:oleObj>
              </mc:Choice>
              <mc:Fallback>
                <p:oleObj name="Equation" r:id="rId8" imgW="1180588" imgH="444307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7270" y="4437112"/>
                        <a:ext cx="2361176" cy="88861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5" name="Objektum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052493"/>
              </p:ext>
            </p:extLst>
          </p:nvPr>
        </p:nvGraphicFramePr>
        <p:xfrm>
          <a:off x="4672474" y="4451626"/>
          <a:ext cx="1574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08" name="Equation" r:id="rId10" imgW="787400" imgH="431800" progId="Equation.3">
                  <p:embed/>
                </p:oleObj>
              </mc:Choice>
              <mc:Fallback>
                <p:oleObj name="Equation" r:id="rId10" imgW="787400" imgH="431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2474" y="4451626"/>
                        <a:ext cx="15748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370911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Lehetnek:</a:t>
            </a:r>
          </a:p>
          <a:p>
            <a:pPr lvl="1"/>
            <a:r>
              <a:rPr lang="hu-HU" dirty="0" smtClean="0"/>
              <a:t>modellből </a:t>
            </a:r>
            <a:r>
              <a:rPr lang="hu-HU" dirty="0"/>
              <a:t>adódó,</a:t>
            </a:r>
            <a:endParaRPr lang="hu-HU" sz="2400" dirty="0"/>
          </a:p>
          <a:p>
            <a:pPr lvl="1"/>
            <a:r>
              <a:rPr lang="hu-HU" dirty="0"/>
              <a:t>mérési módszerből adódó,</a:t>
            </a:r>
            <a:endParaRPr lang="hu-HU" sz="2400" dirty="0"/>
          </a:p>
          <a:p>
            <a:pPr lvl="1"/>
            <a:r>
              <a:rPr lang="hu-HU" dirty="0"/>
              <a:t>mérőműszer okozta (pl. skálahiba, </a:t>
            </a:r>
            <a:r>
              <a:rPr lang="hu-HU" dirty="0" err="1"/>
              <a:t>nullahiba</a:t>
            </a:r>
            <a:r>
              <a:rPr lang="hu-HU" dirty="0"/>
              <a:t>),</a:t>
            </a:r>
            <a:endParaRPr lang="hu-HU" sz="2400" dirty="0"/>
          </a:p>
          <a:p>
            <a:pPr lvl="1"/>
            <a:r>
              <a:rPr lang="hu-HU" dirty="0"/>
              <a:t>mérendő mennyiség okozta (pl. mérendő mennyiség ingadozása),</a:t>
            </a:r>
            <a:endParaRPr lang="hu-HU" sz="2400" dirty="0"/>
          </a:p>
          <a:p>
            <a:pPr lvl="1"/>
            <a:r>
              <a:rPr lang="hu-HU" dirty="0"/>
              <a:t>személyi (pl. parallaxis hiba, interpolációs hiba</a:t>
            </a:r>
            <a:r>
              <a:rPr lang="hu-HU" dirty="0" smtClean="0"/>
              <a:t>),</a:t>
            </a:r>
          </a:p>
          <a:p>
            <a:pPr lvl="1"/>
            <a:r>
              <a:rPr lang="hu-HU" dirty="0" smtClean="0"/>
              <a:t>környezeti </a:t>
            </a:r>
            <a:r>
              <a:rPr lang="hu-HU" dirty="0"/>
              <a:t>(pl. környezeti hőmérséklet által </a:t>
            </a:r>
            <a:r>
              <a:rPr lang="hu-HU" dirty="0" smtClean="0"/>
              <a:t>okozott) </a:t>
            </a:r>
            <a:r>
              <a:rPr lang="hu-HU" dirty="0"/>
              <a:t>hibák.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Mérési </a:t>
            </a:r>
            <a:r>
              <a:rPr lang="hu-HU" dirty="0"/>
              <a:t>hibák </a:t>
            </a:r>
            <a:r>
              <a:rPr lang="hu-HU" dirty="0" smtClean="0"/>
              <a:t>eredetük szerint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94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6353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Lehetnek:</a:t>
            </a:r>
          </a:p>
          <a:p>
            <a:pPr lvl="1"/>
            <a:r>
              <a:rPr lang="hu-HU" dirty="0" smtClean="0"/>
              <a:t>rendszeres</a:t>
            </a:r>
            <a:r>
              <a:rPr lang="hu-HU" dirty="0"/>
              <a:t>,</a:t>
            </a:r>
            <a:endParaRPr lang="hu-HU" sz="2400" dirty="0"/>
          </a:p>
          <a:p>
            <a:pPr lvl="1"/>
            <a:r>
              <a:rPr lang="hu-HU" dirty="0" smtClean="0"/>
              <a:t>véletlen,</a:t>
            </a:r>
            <a:endParaRPr lang="hu-HU" sz="2400" dirty="0"/>
          </a:p>
          <a:p>
            <a:pPr lvl="1"/>
            <a:r>
              <a:rPr lang="hu-HU" dirty="0" smtClean="0"/>
              <a:t>durva </a:t>
            </a:r>
            <a:r>
              <a:rPr lang="hu-HU" dirty="0"/>
              <a:t>hibák.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Mérési </a:t>
            </a:r>
            <a:r>
              <a:rPr lang="hu-HU" dirty="0"/>
              <a:t>hibák </a:t>
            </a:r>
            <a:r>
              <a:rPr lang="hu-HU" dirty="0" smtClean="0"/>
              <a:t>jellegük szerint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95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03428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Pontosság és precizitás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96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7" name="Kép 6" descr="C:\Users\Joci\Desktop\6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5020" y="1569308"/>
            <a:ext cx="5013960" cy="40919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51420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Egy feszültségmérő műszer 10 V hitelesítő feszültség mellett 9,5 </a:t>
            </a:r>
            <a:r>
              <a:rPr lang="hu-HU" dirty="0" err="1"/>
              <a:t>V-ot</a:t>
            </a:r>
            <a:r>
              <a:rPr lang="hu-HU" dirty="0"/>
              <a:t> </a:t>
            </a:r>
            <a:r>
              <a:rPr lang="hu-HU" dirty="0" smtClean="0"/>
              <a:t>mutat.</a:t>
            </a:r>
          </a:p>
          <a:p>
            <a:pPr lvl="1"/>
            <a:r>
              <a:rPr lang="hu-HU" dirty="0" smtClean="0"/>
              <a:t>Határozzuk </a:t>
            </a:r>
            <a:r>
              <a:rPr lang="hu-HU" dirty="0"/>
              <a:t>meg az abszolút és a relatív hibát!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97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Objektum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854230"/>
              </p:ext>
            </p:extLst>
          </p:nvPr>
        </p:nvGraphicFramePr>
        <p:xfrm>
          <a:off x="2286000" y="3212976"/>
          <a:ext cx="4572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72" name="Equation" r:id="rId4" imgW="2286000" imgH="215900" progId="Equation.3">
                  <p:embed/>
                </p:oleObj>
              </mc:Choice>
              <mc:Fallback>
                <p:oleObj name="Equation" r:id="rId4" imgW="2286000" imgH="215900" progId="Equation.3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212976"/>
                        <a:ext cx="4572000" cy="431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136717"/>
              </p:ext>
            </p:extLst>
          </p:nvPr>
        </p:nvGraphicFramePr>
        <p:xfrm>
          <a:off x="2438400" y="3789040"/>
          <a:ext cx="42672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73" name="Equation" r:id="rId6" imgW="2133600" imgH="431800" progId="Equation.3">
                  <p:embed/>
                </p:oleObj>
              </mc:Choice>
              <mc:Fallback>
                <p:oleObj name="Equation" r:id="rId6" imgW="2133600" imgH="431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789040"/>
                        <a:ext cx="4267200" cy="8636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65492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3538" indent="-363538">
              <a:spcBef>
                <a:spcPts val="0"/>
              </a:spcBef>
            </a:pPr>
            <a:r>
              <a:rPr lang="hu-HU" dirty="0"/>
              <a:t>Egy 1-es pontossági osztályba tartozó feszültségmérő műszer méréshatára 100 V</a:t>
            </a:r>
            <a:r>
              <a:rPr lang="hu-HU" dirty="0" smtClean="0"/>
              <a:t>.</a:t>
            </a:r>
          </a:p>
          <a:p>
            <a:pPr marL="763588" lvl="1" indent="-284400">
              <a:lnSpc>
                <a:spcPct val="110000"/>
              </a:lnSpc>
              <a:spcBef>
                <a:spcPts val="0"/>
              </a:spcBef>
            </a:pPr>
            <a:r>
              <a:rPr lang="hu-HU" sz="3000" dirty="0" smtClean="0"/>
              <a:t>Mekkora </a:t>
            </a:r>
            <a:r>
              <a:rPr lang="hu-HU" sz="3000" dirty="0"/>
              <a:t>a maximális végkitérésre vonatkoztatott relatív </a:t>
            </a:r>
            <a:r>
              <a:rPr lang="hu-HU" sz="3000" dirty="0" smtClean="0"/>
              <a:t>hiba?</a:t>
            </a:r>
          </a:p>
          <a:p>
            <a:pPr marL="763588" lvl="1" indent="-284400">
              <a:lnSpc>
                <a:spcPct val="110000"/>
              </a:lnSpc>
              <a:spcBef>
                <a:spcPts val="0"/>
              </a:spcBef>
            </a:pPr>
            <a:r>
              <a:rPr lang="hu-HU" sz="3000" dirty="0"/>
              <a:t>Határozzuk meg az abszolút hibát, valamint a relatív hibát, ha a műszerrel 90 </a:t>
            </a:r>
            <a:r>
              <a:rPr lang="hu-HU" sz="3000" dirty="0" err="1"/>
              <a:t>V-ot</a:t>
            </a:r>
            <a:r>
              <a:rPr lang="hu-HU" sz="3000" dirty="0"/>
              <a:t> szeretnénk </a:t>
            </a:r>
            <a:r>
              <a:rPr lang="hu-HU" sz="3000" dirty="0" smtClean="0"/>
              <a:t>mérni!</a:t>
            </a:r>
          </a:p>
          <a:p>
            <a:pPr marL="763588" lvl="1" indent="-284400">
              <a:lnSpc>
                <a:spcPct val="110000"/>
              </a:lnSpc>
              <a:spcBef>
                <a:spcPts val="0"/>
              </a:spcBef>
            </a:pPr>
            <a:r>
              <a:rPr lang="hu-HU" sz="3000" dirty="0" smtClean="0"/>
              <a:t>Mekkora </a:t>
            </a:r>
            <a:r>
              <a:rPr lang="hu-HU" sz="3000" dirty="0"/>
              <a:t>a maximális relatív hiba ebben az </a:t>
            </a:r>
            <a:r>
              <a:rPr lang="hu-HU" sz="3000" dirty="0" smtClean="0"/>
              <a:t>esetben?</a:t>
            </a:r>
          </a:p>
          <a:p>
            <a:pPr marL="763588" lvl="1" indent="-284400">
              <a:lnSpc>
                <a:spcPct val="110000"/>
              </a:lnSpc>
              <a:spcBef>
                <a:spcPts val="0"/>
              </a:spcBef>
            </a:pPr>
            <a:r>
              <a:rPr lang="hu-HU" sz="3000" dirty="0"/>
              <a:t>Mekkora a relatív és a maximális relatív hiba, ha 10 </a:t>
            </a:r>
            <a:r>
              <a:rPr lang="hu-HU" sz="3000" dirty="0" err="1"/>
              <a:t>V-ot</a:t>
            </a:r>
            <a:r>
              <a:rPr lang="hu-HU" sz="3000" dirty="0"/>
              <a:t> szeretnénk mérni</a:t>
            </a:r>
            <a:r>
              <a:rPr lang="hu-HU" sz="3000" dirty="0" smtClean="0"/>
              <a:t>?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98</a:t>
            </a:fld>
            <a:endParaRPr lang="en-GB"/>
          </a:p>
        </p:txBody>
      </p:sp>
      <p:sp>
        <p:nvSpPr>
          <p:cNvPr id="5" name="Téglalap 4">
            <a:hlinkClick r:id="rId2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5455422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63200" lvl="1">
              <a:spcBef>
                <a:spcPts val="0"/>
              </a:spcBef>
            </a:pPr>
            <a:r>
              <a:rPr lang="hu-HU" dirty="0"/>
              <a:t>A maximális végkitérésre vonatkoztatott relatív hiba megegyezik a pontossági osztály értékével, vagyis 1</a:t>
            </a:r>
            <a:r>
              <a:rPr lang="hu-HU" dirty="0" smtClean="0"/>
              <a:t>%.</a:t>
            </a:r>
          </a:p>
          <a:p>
            <a:pPr marL="763200" lvl="1">
              <a:spcBef>
                <a:spcPts val="672"/>
              </a:spcBef>
            </a:pPr>
            <a:r>
              <a:rPr lang="hu-HU" dirty="0" smtClean="0"/>
              <a:t>Abszolút és relatív hiba, </a:t>
            </a:r>
            <a:r>
              <a:rPr lang="hu-HU" dirty="0"/>
              <a:t>ha a </a:t>
            </a:r>
            <a:r>
              <a:rPr lang="hu-HU" dirty="0" smtClean="0"/>
              <a:t>műszerrel  </a:t>
            </a:r>
            <a:r>
              <a:rPr lang="hu-HU" dirty="0"/>
              <a:t>90 </a:t>
            </a:r>
            <a:r>
              <a:rPr lang="hu-HU" dirty="0" err="1"/>
              <a:t>V-ot</a:t>
            </a:r>
            <a:r>
              <a:rPr lang="hu-HU" dirty="0"/>
              <a:t> </a:t>
            </a:r>
            <a:r>
              <a:rPr lang="hu-HU" dirty="0" smtClean="0"/>
              <a:t>szeretnénk mérni:</a:t>
            </a:r>
          </a:p>
          <a:p>
            <a:pPr lvl="1">
              <a:spcBef>
                <a:spcPts val="0"/>
              </a:spcBef>
            </a:pPr>
            <a:endParaRPr lang="hu-HU" dirty="0"/>
          </a:p>
          <a:p>
            <a:pPr lvl="1">
              <a:spcBef>
                <a:spcPts val="0"/>
              </a:spcBef>
            </a:pPr>
            <a:endParaRPr lang="hu-HU" dirty="0" smtClean="0"/>
          </a:p>
          <a:p>
            <a:pPr marL="763200" lvl="1" indent="0">
              <a:spcBef>
                <a:spcPts val="1800"/>
              </a:spcBef>
              <a:buNone/>
            </a:pPr>
            <a:r>
              <a:rPr lang="hu-HU" dirty="0" smtClean="0"/>
              <a:t>Az </a:t>
            </a:r>
            <a:r>
              <a:rPr lang="hu-HU" dirty="0"/>
              <a:t>abszolút hiba a skála minden részén, a mutató kitérésétől függetlenül állandó!</a:t>
            </a:r>
            <a:endParaRPr lang="hu-HU" dirty="0" smtClean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smtClean="0"/>
              <a:t>Feladatok</a:t>
            </a:r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B66-BA3C-4005-9DBF-5ED7C7E13CEF}" type="slidenum">
              <a:rPr lang="en-GB" smtClean="0"/>
              <a:t>99</a:t>
            </a:fld>
            <a:endParaRPr lang="en-GB"/>
          </a:p>
        </p:txBody>
      </p:sp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1547664" y="6381368"/>
            <a:ext cx="1872208" cy="36000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bg2"/>
                </a:solidFill>
              </a:rPr>
              <a:t>Fejezet elejére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3635896" y="6381328"/>
            <a:ext cx="5040560" cy="360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>
                <a:solidFill>
                  <a:schemeClr val="bg2"/>
                </a:solidFill>
              </a:rPr>
              <a:t>Mérési hibák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12" name="Objektum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290477"/>
              </p:ext>
            </p:extLst>
          </p:nvPr>
        </p:nvGraphicFramePr>
        <p:xfrm>
          <a:off x="2336800" y="3930650"/>
          <a:ext cx="4470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1" name="Equation" r:id="rId4" imgW="2234880" imgH="419040" progId="Equation.3">
                  <p:embed/>
                </p:oleObj>
              </mc:Choice>
              <mc:Fallback>
                <p:oleObj name="Equation" r:id="rId4" imgW="2234880" imgH="419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6800" y="3930650"/>
                        <a:ext cx="4470400" cy="8382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70597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ágy">
  <a:themeElements>
    <a:clrScheme name="Lágy3">
      <a:dk1>
        <a:srgbClr val="000000"/>
      </a:dk1>
      <a:lt1>
        <a:sysClr val="window" lastClr="FFFFFF"/>
      </a:lt1>
      <a:dk2>
        <a:srgbClr val="4D3300"/>
      </a:dk2>
      <a:lt2>
        <a:srgbClr val="FFD580"/>
      </a:lt2>
      <a:accent1>
        <a:srgbClr val="FF7400"/>
      </a:accent1>
      <a:accent2>
        <a:srgbClr val="4D2300"/>
      </a:accent2>
      <a:accent3>
        <a:srgbClr val="FFD300"/>
      </a:accent3>
      <a:accent4>
        <a:srgbClr val="806A40"/>
      </a:accent4>
      <a:accent5>
        <a:srgbClr val="FFB980"/>
      </a:accent5>
      <a:accent6>
        <a:srgbClr val="FFE980"/>
      </a:accent6>
      <a:hlink>
        <a:srgbClr val="FFAA00"/>
      </a:hlink>
      <a:folHlink>
        <a:srgbClr val="FF7400"/>
      </a:folHlink>
    </a:clrScheme>
    <a:fontScheme name="Saját téma próba">
      <a:majorFont>
        <a:latin typeface="Georg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ágy">
  <a:themeElements>
    <a:clrScheme name="Lágy3">
      <a:dk1>
        <a:srgbClr val="000000"/>
      </a:dk1>
      <a:lt1>
        <a:sysClr val="window" lastClr="FFFFFF"/>
      </a:lt1>
      <a:dk2>
        <a:srgbClr val="4D3300"/>
      </a:dk2>
      <a:lt2>
        <a:srgbClr val="FFD580"/>
      </a:lt2>
      <a:accent1>
        <a:srgbClr val="FF7400"/>
      </a:accent1>
      <a:accent2>
        <a:srgbClr val="4D2300"/>
      </a:accent2>
      <a:accent3>
        <a:srgbClr val="FFD300"/>
      </a:accent3>
      <a:accent4>
        <a:srgbClr val="806A40"/>
      </a:accent4>
      <a:accent5>
        <a:srgbClr val="FFB980"/>
      </a:accent5>
      <a:accent6>
        <a:srgbClr val="FFE980"/>
      </a:accent6>
      <a:hlink>
        <a:srgbClr val="FFAA00"/>
      </a:hlink>
      <a:folHlink>
        <a:srgbClr val="FF7400"/>
      </a:folHlink>
    </a:clrScheme>
    <a:fontScheme name="Saját téma próba">
      <a:majorFont>
        <a:latin typeface="Georg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4569</TotalTime>
  <Words>7716</Words>
  <Application>Microsoft Office PowerPoint</Application>
  <PresentationFormat>Diavetítés a képernyőre (4:3 oldalarány)</PresentationFormat>
  <Paragraphs>1993</Paragraphs>
  <Slides>223</Slides>
  <Notes>1</Notes>
  <HiddenSlides>0</HiddenSlides>
  <MMClips>0</MMClips>
  <ScaleCrop>false</ScaleCrop>
  <HeadingPairs>
    <vt:vector size="6" baseType="variant">
      <vt:variant>
        <vt:lpstr>Téma</vt:lpstr>
      </vt:variant>
      <vt:variant>
        <vt:i4>2</vt:i4>
      </vt:variant>
      <vt:variant>
        <vt:lpstr>Beágyazott OLE kiszolgálók</vt:lpstr>
      </vt:variant>
      <vt:variant>
        <vt:i4>2</vt:i4>
      </vt:variant>
      <vt:variant>
        <vt:lpstr>Diacímek</vt:lpstr>
      </vt:variant>
      <vt:variant>
        <vt:i4>223</vt:i4>
      </vt:variant>
    </vt:vector>
  </HeadingPairs>
  <TitlesOfParts>
    <vt:vector size="227" baseType="lpstr">
      <vt:lpstr>Lágy</vt:lpstr>
      <vt:lpstr>1_Lágy</vt:lpstr>
      <vt:lpstr>Equation</vt:lpstr>
      <vt:lpstr>Munkalap</vt:lpstr>
      <vt:lpstr>Méréstechnikai alapismeretek </vt:lpstr>
      <vt:lpstr>PowerPoint bemutató</vt:lpstr>
      <vt:lpstr>Tartalom</vt:lpstr>
      <vt:lpstr>Bevezetés a méréstechnikába</vt:lpstr>
      <vt:lpstr>Irányítás művelete és felosztása</vt:lpstr>
      <vt:lpstr>A vezérlési és a szabályozási folyamat működési vázlata</vt:lpstr>
      <vt:lpstr>A vezérlés és a szabályozás közötti legfontosabb különbségek</vt:lpstr>
      <vt:lpstr>Az irányítás részműveletei</vt:lpstr>
      <vt:lpstr>Gondolkodtató feladatok</vt:lpstr>
      <vt:lpstr>Mérés fogalma</vt:lpstr>
      <vt:lpstr>Egyenletek</vt:lpstr>
      <vt:lpstr>Kézi mérés</vt:lpstr>
      <vt:lpstr>Önműködő (automatikus) mérés</vt:lpstr>
      <vt:lpstr>Feladat</vt:lpstr>
      <vt:lpstr>SI egységei, prefixumok</vt:lpstr>
      <vt:lpstr>Mértékegységrendszerek</vt:lpstr>
      <vt:lpstr>Az SI bevezetésének szempontjai</vt:lpstr>
      <vt:lpstr>Az SI felépítése</vt:lpstr>
      <vt:lpstr>Az SI egységei</vt:lpstr>
      <vt:lpstr>Prefixumok (decimális)</vt:lpstr>
      <vt:lpstr>Prefixumok (bináris)</vt:lpstr>
      <vt:lpstr>Prefixumok használata</vt:lpstr>
      <vt:lpstr>Feladatok</vt:lpstr>
      <vt:lpstr>Feladatok</vt:lpstr>
      <vt:lpstr>Információ és jel</vt:lpstr>
      <vt:lpstr>Információ és jel</vt:lpstr>
      <vt:lpstr>Jelek osztályozása</vt:lpstr>
      <vt:lpstr>Jelek osztályozása</vt:lpstr>
      <vt:lpstr>Periodikusan ismétlődő szinuszos jel</vt:lpstr>
      <vt:lpstr>Periodikusan ismétlődő szinuszos jel</vt:lpstr>
      <vt:lpstr>Periodikusan ismétlődő szinuszos jel</vt:lpstr>
      <vt:lpstr>Feladatok</vt:lpstr>
      <vt:lpstr>Feladatok</vt:lpstr>
      <vt:lpstr>Gondolkodtató feladat</vt:lpstr>
      <vt:lpstr>Mérés és modellezés</vt:lpstr>
      <vt:lpstr>A mérés és a modellezés kapcsolata</vt:lpstr>
      <vt:lpstr>Modellezés folyamata</vt:lpstr>
      <vt:lpstr>Kísérlet fogalma</vt:lpstr>
      <vt:lpstr>Modellek csoportosítása</vt:lpstr>
      <vt:lpstr>Modellezési módszerek</vt:lpstr>
      <vt:lpstr>Mérés folyamata</vt:lpstr>
      <vt:lpstr>Méréssel szemben támasztott követelmények</vt:lpstr>
      <vt:lpstr>Mennyiségtípusok</vt:lpstr>
      <vt:lpstr>Mérés folyamata</vt:lpstr>
      <vt:lpstr>Mérőeszköz felépítése</vt:lpstr>
      <vt:lpstr>További jelátalakítás szükségessége</vt:lpstr>
      <vt:lpstr>Adatgyűjtés digitális multiméterrel</vt:lpstr>
      <vt:lpstr>Adatgyűjtés DAQ eszközzel</vt:lpstr>
      <vt:lpstr>Mérési módszerek</vt:lpstr>
      <vt:lpstr>Analóg és digitális mérés</vt:lpstr>
      <vt:lpstr>Analóg és digitális mérés</vt:lpstr>
      <vt:lpstr>Analóg és digitális mérés</vt:lpstr>
      <vt:lpstr>Közvetlen és közvetett mérés</vt:lpstr>
      <vt:lpstr>Értékmutató és állapotbeállító módszer</vt:lpstr>
      <vt:lpstr>Etalonnal végzett mérések módszerei</vt:lpstr>
      <vt:lpstr>Mérőműszerek</vt:lpstr>
      <vt:lpstr>Mérőműszerek</vt:lpstr>
      <vt:lpstr>Multiméter</vt:lpstr>
      <vt:lpstr>Analóg és digitális multiméter</vt:lpstr>
      <vt:lpstr>Mérőműszerek osztályozása</vt:lpstr>
      <vt:lpstr>Mérőműszerek osztályozása</vt:lpstr>
      <vt:lpstr>Mérőműszerek osztályozása</vt:lpstr>
      <vt:lpstr>Mérőműszerek osztályozása</vt:lpstr>
      <vt:lpstr>Mérőműszerek jellemzői</vt:lpstr>
      <vt:lpstr>Mérőműszerek jellemzői</vt:lpstr>
      <vt:lpstr>Mérőműszerek jellemzői</vt:lpstr>
      <vt:lpstr>Mérőműszerek jellemzői</vt:lpstr>
      <vt:lpstr>Mérőműszerek jellemzői</vt:lpstr>
      <vt:lpstr>Mérőműszerek jellemzői</vt:lpstr>
      <vt:lpstr>Mérőműszerek jellemzői</vt:lpstr>
      <vt:lpstr>Mérőműszerek jellemzői</vt:lpstr>
      <vt:lpstr>Mérőműszerek jellemzői</vt:lpstr>
      <vt:lpstr>Mérőműszerek jellemzői</vt:lpstr>
      <vt:lpstr>Feladat</vt:lpstr>
      <vt:lpstr>Érzékelők</vt:lpstr>
      <vt:lpstr>Érzékelő</vt:lpstr>
      <vt:lpstr>Nemvillamos mennyiség villamos jellé alakítása</vt:lpstr>
      <vt:lpstr>Nemvillamos mennyiség villamos jellé alakítása</vt:lpstr>
      <vt:lpstr>Nemvillamos mennyiség villamos jellé alakítása</vt:lpstr>
      <vt:lpstr>Karakterisztikák</vt:lpstr>
      <vt:lpstr>Statikus karakterisztika</vt:lpstr>
      <vt:lpstr>Statikus karakterisztika</vt:lpstr>
      <vt:lpstr>Dinamikus karakterisztika</vt:lpstr>
      <vt:lpstr>Dinamikus karakterisztika</vt:lpstr>
      <vt:lpstr>Dinamikus karakterisztika</vt:lpstr>
      <vt:lpstr>Dinamikus karakterisztika</vt:lpstr>
      <vt:lpstr>Tömeg-rugó-csillapító rendszer</vt:lpstr>
      <vt:lpstr>Tömeg-rugó-csillapító rendszer</vt:lpstr>
      <vt:lpstr>Tömeg-rugó-csillapító rendszer</vt:lpstr>
      <vt:lpstr>Tömeg-rugó-csillapító rendszer</vt:lpstr>
      <vt:lpstr>Mérési hibák</vt:lpstr>
      <vt:lpstr>Mérési hibák</vt:lpstr>
      <vt:lpstr>Mérési hibák megjelenítésük szerint</vt:lpstr>
      <vt:lpstr>Mérési hibák eredetük szerint</vt:lpstr>
      <vt:lpstr>Mérési hibák jellegük szerint</vt:lpstr>
      <vt:lpstr>Pontosság és precizitás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Valódi eredmény becslése</vt:lpstr>
      <vt:lpstr>Valódi eredmény becslése</vt:lpstr>
      <vt:lpstr>Definíciók</vt:lpstr>
      <vt:lpstr>Pontbecslésre alkalmazható statisztikai értékek</vt:lpstr>
      <vt:lpstr>Pontbecslésre alkalmazható statisztikai értékek</vt:lpstr>
      <vt:lpstr>Műszeres mérések legjobb pontbecslése</vt:lpstr>
      <vt:lpstr>Konfidencia intervallum megadása a terjedelemmel</vt:lpstr>
      <vt:lpstr>Konfidencia intervallum megadása az átlagos abszolút eltéréssel</vt:lpstr>
      <vt:lpstr>Konfidencia intervallum megadása a valószínűségi értéktartománnyal</vt:lpstr>
      <vt:lpstr>Matematikai alapok konfidencia intervallum megadásához szórással</vt:lpstr>
      <vt:lpstr>Matematikai alapok konfidencia intervallum megadásához szórással</vt:lpstr>
      <vt:lpstr>Matematikai alapok konfidencia intervallum megadásához szórással</vt:lpstr>
      <vt:lpstr>Matematikai alapok konfidencia intervallum megadásához szórással</vt:lpstr>
      <vt:lpstr>Matematikai alapok konfidencia intervallum megadásához szórással</vt:lpstr>
      <vt:lpstr>Matematikai alapok konfidencia intervallum megadásához szórással</vt:lpstr>
      <vt:lpstr>Matematikai alapok konfidencia intervallum megadásához szórással</vt:lpstr>
      <vt:lpstr>Konfidencia intervallum megadása szórással</vt:lpstr>
      <vt:lpstr>Normalitás ellenőrzése</vt:lpstr>
      <vt:lpstr>Shapiro-Wilk próba</vt:lpstr>
      <vt:lpstr>Normalitás gyors ellenőrzése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Hibák halmozódása műveletek során</vt:lpstr>
      <vt:lpstr>Hibák halmozódása műveletek során</vt:lpstr>
      <vt:lpstr>Összetett esemény hibája</vt:lpstr>
      <vt:lpstr>Összetett esemény hibája</vt:lpstr>
      <vt:lpstr>Hibák halmozódása legkedvezőtlenebb esetben</vt:lpstr>
      <vt:lpstr>Hibák halmozódása legkedvezőtlenebb esetben</vt:lpstr>
      <vt:lpstr>Hibák halmozódása legkedvezőtlenebb esetben</vt:lpstr>
      <vt:lpstr>Hibák halmozódása legkedvezőtlenebb esetben</vt:lpstr>
      <vt:lpstr>Hibák halmozódása legkedvezőtlenebb esetben</vt:lpstr>
      <vt:lpstr>Hibák halmozódása valószínűségi alapon</vt:lpstr>
      <vt:lpstr>Hibák halmozódása valószínűségi alapon</vt:lpstr>
      <vt:lpstr>Hibák halmozódása valószínűségi alapon</vt:lpstr>
      <vt:lpstr>Hibák halmozódása valószínűségi alapon</vt:lpstr>
      <vt:lpstr>Hibák halmozódása valószínűségi alapon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Feladatok</vt:lpstr>
      <vt:lpstr>Ábrázolás</vt:lpstr>
      <vt:lpstr>Ábrázolás</vt:lpstr>
      <vt:lpstr>Ábrázolás hisztogrammal</vt:lpstr>
      <vt:lpstr>Ábrázolás hisztogrammal</vt:lpstr>
      <vt:lpstr>Példa</vt:lpstr>
      <vt:lpstr>Példa</vt:lpstr>
      <vt:lpstr>Példa</vt:lpstr>
      <vt:lpstr>Példa</vt:lpstr>
      <vt:lpstr>Gyakorisági táblázat további adatai</vt:lpstr>
      <vt:lpstr>A példa kibővített táblázata</vt:lpstr>
      <vt:lpstr>Empirikus (tapasztalati) sűrűségfüggvény</vt:lpstr>
      <vt:lpstr>Ábrázolás derékszögű koordinátarendszerben</vt:lpstr>
      <vt:lpstr>Ábrázolás derékszögű koordinátarendszerben</vt:lpstr>
      <vt:lpstr>Ábrázolás derékszögű koordinátarendszerben</vt:lpstr>
      <vt:lpstr>Példa</vt:lpstr>
      <vt:lpstr>Példa</vt:lpstr>
      <vt:lpstr>Példa</vt:lpstr>
      <vt:lpstr>Kapcsolatvizsgálat</vt:lpstr>
      <vt:lpstr>Kapcsolatvizsgálat</vt:lpstr>
      <vt:lpstr>Korrelációs együttható tulajdonságai</vt:lpstr>
      <vt:lpstr>Pearson-féle korrelációs együttható (r)</vt:lpstr>
      <vt:lpstr>Minta korrelációjának számítása</vt:lpstr>
      <vt:lpstr>Korrelációs együttható t-próbája</vt:lpstr>
      <vt:lpstr>Kapcsolat szorossága</vt:lpstr>
      <vt:lpstr>Az Y = a∙X+b egyenlet (regressziós egyenes) paramétereinek becslése</vt:lpstr>
      <vt:lpstr>Lineáris kapcsolatra visszavezethető</vt:lpstr>
      <vt:lpstr>Feladat</vt:lpstr>
      <vt:lpstr>r kiszámítása</vt:lpstr>
      <vt:lpstr>t-próba</vt:lpstr>
      <vt:lpstr>Regressziós egyenes egyenlete</vt:lpstr>
      <vt:lpstr>Regressziós egyenes egyenlete</vt:lpstr>
      <vt:lpstr>Ábrázolás</vt:lpstr>
      <vt:lpstr>Mérési jegyzőkönyv</vt:lpstr>
      <vt:lpstr>Mérési jegyzőkönyv</vt:lpstr>
      <vt:lpstr>Címoldal</vt:lpstr>
      <vt:lpstr>Tartalmi rész</vt:lpstr>
      <vt:lpstr>Tartalmi rész</vt:lpstr>
      <vt:lpstr>Irodalomjegyzék</vt:lpstr>
      <vt:lpstr>Irodalomjegyzék</vt:lpstr>
      <vt:lpstr>Irodalomjegyzék</vt:lpstr>
      <vt:lpstr>Irodalomjegyzék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Traktor</dc:creator>
  <cp:lastModifiedBy>user</cp:lastModifiedBy>
  <cp:revision>382</cp:revision>
  <dcterms:created xsi:type="dcterms:W3CDTF">2014-02-18T02:13:16Z</dcterms:created>
  <dcterms:modified xsi:type="dcterms:W3CDTF">2018-08-22T11:37:02Z</dcterms:modified>
</cp:coreProperties>
</file>